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36" r:id="rId4"/>
  </p:sldMasterIdLst>
  <p:notesMasterIdLst>
    <p:notesMasterId r:id="rId19"/>
  </p:notesMasterIdLst>
  <p:handoutMasterIdLst>
    <p:handoutMasterId r:id="rId20"/>
  </p:handoutMasterIdLst>
  <p:sldIdLst>
    <p:sldId id="323" r:id="rId5"/>
    <p:sldId id="369" r:id="rId6"/>
    <p:sldId id="370" r:id="rId7"/>
    <p:sldId id="377" r:id="rId8"/>
    <p:sldId id="366" r:id="rId9"/>
    <p:sldId id="373" r:id="rId10"/>
    <p:sldId id="367" r:id="rId11"/>
    <p:sldId id="371" r:id="rId12"/>
    <p:sldId id="368" r:id="rId13"/>
    <p:sldId id="372" r:id="rId14"/>
    <p:sldId id="374" r:id="rId15"/>
    <p:sldId id="376" r:id="rId16"/>
    <p:sldId id="378" r:id="rId17"/>
    <p:sldId id="375" r:id="rId18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492"/>
    <a:srgbClr val="0027B8"/>
    <a:srgbClr val="05254E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1" autoAdjust="0"/>
    <p:restoredTop sz="73029" autoAdjust="0"/>
  </p:normalViewPr>
  <p:slideViewPr>
    <p:cSldViewPr>
      <p:cViewPr varScale="1">
        <p:scale>
          <a:sx n="113" d="100"/>
          <a:sy n="113" d="100"/>
        </p:scale>
        <p:origin x="-159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32A2D-EF5D-40B8-BB16-60F67BFE0C3A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AEA2C-DC48-4A0A-B57C-8CC45601387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056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EE9C1-E800-473B-A656-1073E98431AC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464C-DE6A-4266-A73A-F6E64B72CE0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31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FD062-2292-4166-8B0B-55AD20725E14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464C-DE6A-4266-A73A-F6E64B72CE0B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4362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near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!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464C-DE6A-4266-A73A-F6E64B72CE0B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60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tr-TR" dirty="0" smtClean="0"/>
              <a:t>EP is a </a:t>
            </a:r>
            <a:r>
              <a:rPr lang="tr-TR" dirty="0" err="1" smtClean="0"/>
              <a:t>Observer</a:t>
            </a:r>
            <a:r>
              <a:rPr lang="tr-TR" dirty="0" smtClean="0"/>
              <a:t> </a:t>
            </a:r>
            <a:r>
              <a:rPr lang="tr-TR" dirty="0" err="1" smtClean="0"/>
              <a:t>Member</a:t>
            </a:r>
            <a:r>
              <a:rPr lang="tr-TR" dirty="0" smtClean="0"/>
              <a:t> of WG C4.50</a:t>
            </a:r>
          </a:p>
          <a:p>
            <a:pPr marL="171450" indent="-171450">
              <a:buFont typeface="Arial" charset="0"/>
              <a:buChar char="•"/>
            </a:pPr>
            <a:r>
              <a:rPr lang="tr-TR" dirty="0" smtClean="0"/>
              <a:t>First WG Meeting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held</a:t>
            </a:r>
            <a:r>
              <a:rPr lang="tr-TR" dirty="0" smtClean="0"/>
              <a:t> in September,2018(Paris</a:t>
            </a:r>
            <a:r>
              <a:rPr lang="tr-TR" baseline="0" dirty="0" smtClean="0"/>
              <a:t> SESSION)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tr-TR" dirty="0" smtClean="0"/>
              <a:t>Second</a:t>
            </a:r>
            <a:r>
              <a:rPr lang="tr-TR" baseline="0" dirty="0" smtClean="0"/>
              <a:t> WG </a:t>
            </a:r>
            <a:r>
              <a:rPr lang="tr-TR" baseline="0" dirty="0" err="1" smtClean="0"/>
              <a:t>meeting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will</a:t>
            </a:r>
            <a:r>
              <a:rPr lang="tr-TR" baseline="0" dirty="0" smtClean="0"/>
              <a:t> be </a:t>
            </a:r>
            <a:r>
              <a:rPr lang="tr-TR" baseline="0" dirty="0" err="1" smtClean="0"/>
              <a:t>held</a:t>
            </a:r>
            <a:r>
              <a:rPr lang="tr-TR" baseline="0" dirty="0" smtClean="0"/>
              <a:t> in April,2019(Japan)</a:t>
            </a:r>
            <a:endParaRPr lang="tr-TR" dirty="0" smtClean="0"/>
          </a:p>
          <a:p>
            <a:pPr marL="0" indent="0">
              <a:buFont typeface="Arial" charset="0"/>
              <a:buNone/>
            </a:pP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464C-DE6A-4266-A73A-F6E64B72CE0B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85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SLD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dated</a:t>
            </a:r>
            <a:r>
              <a:rPr lang="tr-TR" baseline="0" dirty="0" smtClean="0"/>
              <a:t> </a:t>
            </a:r>
            <a:r>
              <a:rPr lang="tr-TR" dirty="0" smtClean="0"/>
              <a:t>28-12-2018</a:t>
            </a:r>
          </a:p>
          <a:p>
            <a:endParaRPr lang="tr-TR" dirty="0" smtClean="0"/>
          </a:p>
          <a:p>
            <a:r>
              <a:rPr lang="tr-TR" dirty="0" err="1" smtClean="0"/>
              <a:t>Population</a:t>
            </a:r>
            <a:r>
              <a:rPr lang="tr-TR" dirty="0" smtClean="0"/>
              <a:t>: 82 </a:t>
            </a:r>
            <a:r>
              <a:rPr lang="tr-TR" dirty="0" err="1" smtClean="0"/>
              <a:t>Million</a:t>
            </a:r>
            <a:r>
              <a:rPr lang="tr-TR" dirty="0" smtClean="0"/>
              <a:t>(2018)</a:t>
            </a:r>
          </a:p>
          <a:p>
            <a:r>
              <a:rPr lang="tr-TR" dirty="0" err="1" smtClean="0"/>
              <a:t>Area</a:t>
            </a:r>
            <a:r>
              <a:rPr lang="tr-TR" dirty="0" smtClean="0"/>
              <a:t>: 814.576</a:t>
            </a:r>
            <a:r>
              <a:rPr lang="tr-TR" baseline="0" dirty="0" smtClean="0"/>
              <a:t> km^2</a:t>
            </a:r>
          </a:p>
          <a:p>
            <a:endParaRPr lang="tr-TR" baseline="0" dirty="0" smtClean="0"/>
          </a:p>
          <a:p>
            <a:r>
              <a:rPr lang="tr-TR" baseline="0" dirty="0" smtClean="0"/>
              <a:t>TEİAŞ has 22 </a:t>
            </a:r>
            <a:r>
              <a:rPr lang="tr-TR" baseline="0" dirty="0" err="1" smtClean="0"/>
              <a:t>Regional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Directorates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464C-DE6A-4266-A73A-F6E64B72CE0B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46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01.07.2019</a:t>
            </a:r>
            <a:r>
              <a:rPr lang="tr-TR" baseline="0" dirty="0" smtClean="0"/>
              <a:t> data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464C-DE6A-4266-A73A-F6E64B72CE0B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123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Current</a:t>
            </a:r>
            <a:r>
              <a:rPr lang="tr-TR" dirty="0" smtClean="0"/>
              <a:t> </a:t>
            </a:r>
            <a:r>
              <a:rPr lang="tr-TR" dirty="0" err="1" smtClean="0"/>
              <a:t>Earthing</a:t>
            </a:r>
            <a:r>
              <a:rPr lang="tr-TR" dirty="0" smtClean="0"/>
              <a:t> Design </a:t>
            </a:r>
            <a:r>
              <a:rPr lang="tr-TR" dirty="0" err="1" smtClean="0"/>
              <a:t>specs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TEİAŞ </a:t>
            </a:r>
            <a:r>
              <a:rPr lang="tr-TR" dirty="0" err="1" smtClean="0"/>
              <a:t>subs</a:t>
            </a:r>
            <a:r>
              <a:rPr lang="tr-TR" dirty="0" smtClean="0"/>
              <a:t>:</a:t>
            </a:r>
            <a:r>
              <a:rPr lang="tr-TR" baseline="0" dirty="0" smtClean="0"/>
              <a:t> </a:t>
            </a:r>
          </a:p>
          <a:p>
            <a:endParaRPr lang="tr-TR" baseline="0" dirty="0" smtClean="0"/>
          </a:p>
          <a:p>
            <a:r>
              <a:rPr lang="tr-TR" dirty="0" err="1" smtClean="0"/>
              <a:t>Igr</a:t>
            </a:r>
            <a:r>
              <a:rPr lang="tr-TR" dirty="0" smtClean="0"/>
              <a:t> = 35 </a:t>
            </a:r>
            <a:r>
              <a:rPr lang="tr-TR" dirty="0" err="1" smtClean="0"/>
              <a:t>kA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400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 err="1" smtClean="0"/>
              <a:t>subs</a:t>
            </a:r>
            <a:endParaRPr lang="tr-TR" dirty="0" smtClean="0"/>
          </a:p>
          <a:p>
            <a:r>
              <a:rPr lang="tr-TR" dirty="0" err="1" smtClean="0"/>
              <a:t>Igr</a:t>
            </a:r>
            <a:r>
              <a:rPr lang="tr-TR" dirty="0" smtClean="0"/>
              <a:t> = 20 </a:t>
            </a:r>
            <a:r>
              <a:rPr lang="tr-TR" dirty="0" err="1" smtClean="0"/>
              <a:t>kA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154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 err="1" smtClean="0"/>
              <a:t>subs</a:t>
            </a:r>
            <a:endParaRPr lang="tr-TR" dirty="0" smtClean="0"/>
          </a:p>
          <a:p>
            <a:r>
              <a:rPr lang="tr-TR" dirty="0" err="1" smtClean="0"/>
              <a:t>Fault</a:t>
            </a:r>
            <a:r>
              <a:rPr lang="tr-TR" dirty="0" smtClean="0"/>
              <a:t> </a:t>
            </a:r>
            <a:r>
              <a:rPr lang="tr-TR" dirty="0" err="1" smtClean="0"/>
              <a:t>Duration</a:t>
            </a:r>
            <a:r>
              <a:rPr lang="tr-TR" dirty="0" smtClean="0"/>
              <a:t>:</a:t>
            </a:r>
            <a:r>
              <a:rPr lang="tr-TR" baseline="0" dirty="0" smtClean="0"/>
              <a:t> 0.5 </a:t>
            </a:r>
            <a:r>
              <a:rPr lang="tr-TR" baseline="0" dirty="0" err="1" smtClean="0"/>
              <a:t>seconds</a:t>
            </a:r>
            <a:endParaRPr lang="tr-TR" baseline="0" dirty="0" smtClean="0"/>
          </a:p>
          <a:p>
            <a:r>
              <a:rPr lang="tr-TR" baseline="0" dirty="0" err="1" smtClean="0"/>
              <a:t>Min</a:t>
            </a:r>
            <a:r>
              <a:rPr lang="tr-TR" baseline="0" dirty="0" smtClean="0"/>
              <a:t> s/s </a:t>
            </a:r>
            <a:r>
              <a:rPr lang="tr-TR" baseline="0" dirty="0" err="1" smtClean="0"/>
              <a:t>earthing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conductor</a:t>
            </a:r>
            <a:r>
              <a:rPr lang="tr-TR" baseline="0" dirty="0" smtClean="0"/>
              <a:t> CSA: 120 mm^2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be </a:t>
            </a:r>
            <a:r>
              <a:rPr lang="tr-TR" baseline="0" dirty="0" err="1" smtClean="0"/>
              <a:t>burried</a:t>
            </a:r>
            <a:r>
              <a:rPr lang="tr-TR" baseline="0" dirty="0" smtClean="0"/>
              <a:t> at </a:t>
            </a:r>
            <a:r>
              <a:rPr lang="tr-TR" baseline="0" dirty="0" err="1" smtClean="0"/>
              <a:t>least</a:t>
            </a:r>
            <a:r>
              <a:rPr lang="tr-TR" baseline="0" dirty="0" smtClean="0"/>
              <a:t> 0.5 m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surface</a:t>
            </a:r>
            <a:r>
              <a:rPr lang="tr-TR" baseline="0" dirty="0" smtClean="0"/>
              <a:t>(</a:t>
            </a:r>
            <a:r>
              <a:rPr lang="tr-TR" baseline="0" dirty="0" err="1" smtClean="0"/>
              <a:t>frozen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soil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situation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also</a:t>
            </a:r>
            <a:r>
              <a:rPr lang="tr-TR" baseline="0" dirty="0" smtClean="0"/>
              <a:t> be </a:t>
            </a:r>
            <a:r>
              <a:rPr lang="tr-TR" baseline="0" dirty="0" err="1" smtClean="0"/>
              <a:t>considered</a:t>
            </a:r>
            <a:r>
              <a:rPr lang="tr-TR" baseline="0" dirty="0" smtClean="0"/>
              <a:t>)</a:t>
            </a:r>
          </a:p>
          <a:p>
            <a:r>
              <a:rPr lang="tr-TR" baseline="0" dirty="0" err="1" smtClean="0"/>
              <a:t>Allowable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Touch</a:t>
            </a:r>
            <a:r>
              <a:rPr lang="tr-TR" baseline="0" dirty="0" smtClean="0"/>
              <a:t> &amp; Step </a:t>
            </a:r>
            <a:r>
              <a:rPr lang="tr-TR" baseline="0" dirty="0" err="1" smtClean="0"/>
              <a:t>Voltage</a:t>
            </a:r>
            <a:r>
              <a:rPr lang="tr-TR" baseline="0" dirty="0" smtClean="0"/>
              <a:t>: IEEE 80 </a:t>
            </a:r>
            <a:r>
              <a:rPr lang="tr-TR" baseline="0" dirty="0" err="1" smtClean="0"/>
              <a:t>limits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apply</a:t>
            </a:r>
            <a:endParaRPr lang="tr-TR" baseline="0" dirty="0" smtClean="0"/>
          </a:p>
          <a:p>
            <a:r>
              <a:rPr lang="tr-TR" baseline="0" dirty="0" smtClean="0"/>
              <a:t>CYMGRID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some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projects</a:t>
            </a:r>
            <a:r>
              <a:rPr lang="tr-TR" baseline="0" dirty="0" smtClean="0"/>
              <a:t> but </a:t>
            </a:r>
            <a:r>
              <a:rPr lang="tr-TR" baseline="0" dirty="0" err="1" smtClean="0"/>
              <a:t>mainly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spreadsheet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used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during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design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phase</a:t>
            </a:r>
            <a:endParaRPr lang="tr-TR" baseline="0" dirty="0" smtClean="0"/>
          </a:p>
          <a:p>
            <a:r>
              <a:rPr lang="tr-TR" baseline="0" dirty="0" smtClean="0"/>
              <a:t>Transfer </a:t>
            </a:r>
            <a:r>
              <a:rPr lang="tr-TR" baseline="0" dirty="0" err="1" smtClean="0"/>
              <a:t>Voltage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Calcs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during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fault</a:t>
            </a:r>
            <a:r>
              <a:rPr lang="tr-TR" baseline="0" dirty="0" smtClean="0"/>
              <a:t> not </a:t>
            </a:r>
            <a:r>
              <a:rPr lang="tr-TR" baseline="0" dirty="0" err="1" smtClean="0"/>
              <a:t>considered</a:t>
            </a:r>
            <a:r>
              <a:rPr lang="tr-TR" baseline="0" dirty="0" smtClean="0"/>
              <a:t> at </a:t>
            </a:r>
            <a:r>
              <a:rPr lang="tr-TR" baseline="0" dirty="0" err="1" smtClean="0"/>
              <a:t>all</a:t>
            </a:r>
            <a:endParaRPr lang="tr-TR" baseline="0" dirty="0" smtClean="0"/>
          </a:p>
          <a:p>
            <a:endParaRPr lang="tr-TR" baseline="0" dirty="0" smtClean="0"/>
          </a:p>
          <a:p>
            <a:r>
              <a:rPr lang="tr-TR" baseline="0" dirty="0" err="1" smtClean="0"/>
              <a:t>Earthing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Impedance</a:t>
            </a:r>
            <a:r>
              <a:rPr lang="tr-TR" baseline="0" dirty="0" smtClean="0"/>
              <a:t>(</a:t>
            </a:r>
            <a:r>
              <a:rPr lang="tr-TR" baseline="0" dirty="0" err="1" smtClean="0"/>
              <a:t>Resistance</a:t>
            </a:r>
            <a:r>
              <a:rPr lang="tr-TR" baseline="0" dirty="0" smtClean="0"/>
              <a:t>) </a:t>
            </a:r>
            <a:r>
              <a:rPr lang="tr-TR" baseline="0" dirty="0" err="1" smtClean="0"/>
              <a:t>Testing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which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requires</a:t>
            </a:r>
            <a:r>
              <a:rPr lang="tr-TR" baseline="0" dirty="0" smtClean="0"/>
              <a:t> </a:t>
            </a:r>
            <a:r>
              <a:rPr lang="tr-TR" b="1" baseline="0" dirty="0" err="1" smtClean="0"/>
              <a:t>the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disconnection</a:t>
            </a:r>
            <a:r>
              <a:rPr lang="tr-TR" b="1" baseline="0" dirty="0" smtClean="0"/>
              <a:t> of </a:t>
            </a:r>
            <a:r>
              <a:rPr lang="tr-TR" b="1" baseline="0" dirty="0" err="1" smtClean="0"/>
              <a:t>all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other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paths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for</a:t>
            </a:r>
            <a:r>
              <a:rPr lang="tr-TR" b="1" baseline="0" dirty="0" smtClean="0"/>
              <a:t> ‘</a:t>
            </a:r>
            <a:r>
              <a:rPr lang="tr-TR" b="1" baseline="0" dirty="0" err="1" smtClean="0"/>
              <a:t>dead</a:t>
            </a:r>
            <a:r>
              <a:rPr lang="tr-TR" b="1" baseline="0" dirty="0" smtClean="0"/>
              <a:t>’ </a:t>
            </a:r>
            <a:r>
              <a:rPr lang="tr-TR" b="1" baseline="0" dirty="0" err="1" smtClean="0"/>
              <a:t>subs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464C-DE6A-4266-A73A-F6E64B72CE0B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708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464C-DE6A-4266-A73A-F6E64B72CE0B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67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tr-TR" baseline="0" dirty="0" smtClean="0"/>
              <a:t>Visual </a:t>
            </a:r>
            <a:r>
              <a:rPr lang="tr-TR" baseline="0" dirty="0" err="1" smtClean="0"/>
              <a:t>Inspection</a:t>
            </a:r>
            <a:endParaRPr lang="tr-TR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tr-TR" baseline="0" dirty="0" err="1" smtClean="0"/>
              <a:t>Continuity</a:t>
            </a:r>
            <a:r>
              <a:rPr lang="tr-TR" baseline="0" dirty="0" smtClean="0"/>
              <a:t>(</a:t>
            </a:r>
            <a:r>
              <a:rPr lang="tr-TR" baseline="0" dirty="0" err="1" smtClean="0"/>
              <a:t>Integrity</a:t>
            </a:r>
            <a:r>
              <a:rPr lang="tr-TR" baseline="0" dirty="0" smtClean="0"/>
              <a:t>) </a:t>
            </a:r>
            <a:r>
              <a:rPr lang="tr-TR" baseline="0" dirty="0" err="1" smtClean="0"/>
              <a:t>Testing</a:t>
            </a:r>
            <a:endParaRPr lang="tr-TR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tr-TR" baseline="0" dirty="0" err="1" smtClean="0"/>
              <a:t>Soil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Resistivity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Testing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Wenner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Method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modelled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CDEGS(RESAP </a:t>
            </a:r>
            <a:r>
              <a:rPr lang="tr-TR" baseline="0" dirty="0" err="1" smtClean="0"/>
              <a:t>Module</a:t>
            </a:r>
            <a:r>
              <a:rPr lang="tr-TR" baseline="0" dirty="0" smtClean="0"/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tr-TR" baseline="0" dirty="0" err="1" smtClean="0"/>
              <a:t>Earthing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Impedance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Testing</a:t>
            </a:r>
            <a:r>
              <a:rPr lang="tr-TR" baseline="0" dirty="0" smtClean="0"/>
              <a:t>: </a:t>
            </a:r>
            <a:r>
              <a:rPr lang="tr-TR" baseline="0" dirty="0" err="1" smtClean="0"/>
              <a:t>Injected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Current</a:t>
            </a:r>
            <a:r>
              <a:rPr lang="tr-TR" baseline="0" dirty="0" smtClean="0"/>
              <a:t> 5-30 A @ 60 Hz(</a:t>
            </a:r>
            <a:r>
              <a:rPr lang="tr-TR" b="1" baseline="0" dirty="0" err="1" smtClean="0">
                <a:solidFill>
                  <a:srgbClr val="FF0000"/>
                </a:solidFill>
              </a:rPr>
              <a:t>Low</a:t>
            </a:r>
            <a:r>
              <a:rPr lang="tr-TR" b="1" baseline="0" dirty="0" smtClean="0">
                <a:solidFill>
                  <a:srgbClr val="FF0000"/>
                </a:solidFill>
              </a:rPr>
              <a:t> </a:t>
            </a:r>
            <a:r>
              <a:rPr lang="tr-TR" b="1" baseline="0" dirty="0" err="1" smtClean="0">
                <a:solidFill>
                  <a:srgbClr val="FF0000"/>
                </a:solidFill>
              </a:rPr>
              <a:t>Current</a:t>
            </a:r>
            <a:r>
              <a:rPr lang="tr-TR" b="1" baseline="0" dirty="0" smtClean="0">
                <a:solidFill>
                  <a:srgbClr val="FF0000"/>
                </a:solidFill>
              </a:rPr>
              <a:t>, </a:t>
            </a:r>
            <a:r>
              <a:rPr lang="tr-TR" b="1" baseline="0" dirty="0" err="1" smtClean="0">
                <a:solidFill>
                  <a:srgbClr val="FF0000"/>
                </a:solidFill>
              </a:rPr>
              <a:t>Off</a:t>
            </a:r>
            <a:r>
              <a:rPr lang="tr-TR" b="1" baseline="0" dirty="0" smtClean="0">
                <a:solidFill>
                  <a:srgbClr val="FF0000"/>
                </a:solidFill>
              </a:rPr>
              <a:t> </a:t>
            </a:r>
            <a:r>
              <a:rPr lang="tr-TR" b="1" baseline="0" dirty="0" err="1" smtClean="0">
                <a:solidFill>
                  <a:srgbClr val="FF0000"/>
                </a:solidFill>
              </a:rPr>
              <a:t>power</a:t>
            </a:r>
            <a:r>
              <a:rPr lang="tr-TR" b="1" baseline="0" dirty="0" smtClean="0">
                <a:solidFill>
                  <a:srgbClr val="FF0000"/>
                </a:solidFill>
              </a:rPr>
              <a:t> </a:t>
            </a:r>
            <a:r>
              <a:rPr lang="tr-TR" b="1" baseline="0" dirty="0" err="1" smtClean="0">
                <a:solidFill>
                  <a:srgbClr val="FF0000"/>
                </a:solidFill>
              </a:rPr>
              <a:t>frequency</a:t>
            </a:r>
            <a:r>
              <a:rPr lang="tr-TR" b="1" baseline="0" dirty="0" smtClean="0">
                <a:solidFill>
                  <a:srgbClr val="FF0000"/>
                </a:solidFill>
              </a:rPr>
              <a:t> </a:t>
            </a:r>
            <a:r>
              <a:rPr lang="tr-TR" b="1" baseline="0" dirty="0" err="1" smtClean="0">
                <a:solidFill>
                  <a:srgbClr val="FF0000"/>
                </a:solidFill>
              </a:rPr>
              <a:t>Injection</a:t>
            </a:r>
            <a:r>
              <a:rPr lang="tr-TR" b="1" baseline="0" dirty="0" smtClean="0">
                <a:solidFill>
                  <a:srgbClr val="FF0000"/>
                </a:solidFill>
              </a:rPr>
              <a:t> Test</a:t>
            </a:r>
            <a:r>
              <a:rPr lang="tr-TR" baseline="0" dirty="0" smtClean="0"/>
              <a:t>), Z = </a:t>
            </a:r>
            <a:r>
              <a:rPr lang="tr-TR" baseline="0" dirty="0" err="1" smtClean="0"/>
              <a:t>Measured</a:t>
            </a:r>
            <a:r>
              <a:rPr lang="tr-TR" baseline="0" dirty="0" smtClean="0"/>
              <a:t> EPR / Test(</a:t>
            </a:r>
            <a:r>
              <a:rPr lang="tr-TR" baseline="0" dirty="0" err="1" smtClean="0"/>
              <a:t>Injected</a:t>
            </a:r>
            <a:r>
              <a:rPr lang="tr-TR" baseline="0" dirty="0" smtClean="0"/>
              <a:t>) </a:t>
            </a:r>
            <a:r>
              <a:rPr lang="tr-TR" baseline="0" dirty="0" err="1" smtClean="0"/>
              <a:t>Current</a:t>
            </a:r>
            <a:endParaRPr lang="tr-TR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tr-TR" b="1" baseline="0" dirty="0" err="1" smtClean="0"/>
              <a:t>During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Injection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Testing</a:t>
            </a:r>
            <a:r>
              <a:rPr lang="tr-TR" b="1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tr-TR" baseline="0" dirty="0" smtClean="0"/>
              <a:t>Direct </a:t>
            </a:r>
            <a:r>
              <a:rPr lang="tr-TR" baseline="0" dirty="0" err="1" smtClean="0"/>
              <a:t>Measurement</a:t>
            </a:r>
            <a:r>
              <a:rPr lang="tr-TR" baseline="0" dirty="0" smtClean="0"/>
              <a:t> of EPR </a:t>
            </a:r>
            <a:r>
              <a:rPr lang="tr-TR" baseline="0" dirty="0" err="1" smtClean="0"/>
              <a:t>via</a:t>
            </a:r>
            <a:r>
              <a:rPr lang="tr-TR" baseline="0" dirty="0" smtClean="0"/>
              <a:t> FOP</a:t>
            </a:r>
          </a:p>
          <a:p>
            <a:pPr marL="171450" indent="-171450">
              <a:buFontTx/>
              <a:buChar char="-"/>
            </a:pPr>
            <a:r>
              <a:rPr lang="tr-TR" baseline="0" dirty="0" smtClean="0"/>
              <a:t>Direct </a:t>
            </a:r>
            <a:r>
              <a:rPr lang="tr-TR" baseline="0" dirty="0" err="1" smtClean="0"/>
              <a:t>Measurement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Touch</a:t>
            </a:r>
            <a:r>
              <a:rPr lang="tr-TR" baseline="0" dirty="0" smtClean="0"/>
              <a:t>, Step &amp; Transfer </a:t>
            </a:r>
            <a:r>
              <a:rPr lang="tr-TR" baseline="0" dirty="0" err="1" smtClean="0"/>
              <a:t>Voltages</a:t>
            </a:r>
            <a:endParaRPr lang="tr-TR" baseline="0" dirty="0" smtClean="0"/>
          </a:p>
          <a:p>
            <a:pPr marL="171450" indent="-171450">
              <a:buFontTx/>
              <a:buChar char="-"/>
            </a:pPr>
            <a:r>
              <a:rPr lang="tr-TR" baseline="0" dirty="0" err="1" smtClean="0"/>
              <a:t>Measurement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Current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Distributions</a:t>
            </a:r>
            <a:r>
              <a:rPr lang="tr-TR" baseline="0" dirty="0" smtClean="0"/>
              <a:t>(</a:t>
            </a:r>
            <a:r>
              <a:rPr lang="tr-TR" baseline="0" dirty="0" err="1" smtClean="0"/>
              <a:t>split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factor</a:t>
            </a:r>
            <a:r>
              <a:rPr lang="tr-TR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tr-TR" b="1" baseline="0" dirty="0" err="1" smtClean="0"/>
              <a:t>Due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to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layout</a:t>
            </a:r>
            <a:r>
              <a:rPr lang="tr-TR" b="1" baseline="0" dirty="0" smtClean="0"/>
              <a:t> of </a:t>
            </a:r>
            <a:r>
              <a:rPr lang="tr-TR" b="1" baseline="0" dirty="0" err="1" smtClean="0"/>
              <a:t>the</a:t>
            </a:r>
            <a:r>
              <a:rPr lang="tr-TR" b="1" baseline="0" dirty="0" smtClean="0"/>
              <a:t> test </a:t>
            </a:r>
            <a:r>
              <a:rPr lang="tr-TR" b="1" baseline="0" dirty="0" err="1" smtClean="0"/>
              <a:t>circuit</a:t>
            </a:r>
            <a:r>
              <a:rPr lang="tr-TR" b="1" baseline="0" dirty="0" smtClean="0"/>
              <a:t>, </a:t>
            </a:r>
            <a:r>
              <a:rPr lang="tr-TR" b="1" baseline="0" dirty="0" err="1" smtClean="0"/>
              <a:t>errors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due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to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inductive</a:t>
            </a:r>
            <a:r>
              <a:rPr lang="tr-TR" b="1" baseline="0" dirty="0" smtClean="0"/>
              <a:t> &amp; </a:t>
            </a:r>
            <a:r>
              <a:rPr lang="tr-TR" b="1" baseline="0" dirty="0" err="1" smtClean="0"/>
              <a:t>capacitive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coupling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could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well</a:t>
            </a:r>
            <a:r>
              <a:rPr lang="tr-TR" b="1" baseline="0" dirty="0" smtClean="0"/>
              <a:t> be </a:t>
            </a:r>
            <a:r>
              <a:rPr lang="tr-TR" b="1" baseline="0" dirty="0" err="1" smtClean="0"/>
              <a:t>unavoidable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therefore</a:t>
            </a:r>
            <a:r>
              <a:rPr lang="tr-TR" b="1" baseline="0" dirty="0" smtClean="0"/>
              <a:t>, </a:t>
            </a:r>
            <a:r>
              <a:rPr lang="tr-TR" b="1" baseline="0" dirty="0" err="1" smtClean="0"/>
              <a:t>the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use</a:t>
            </a:r>
            <a:r>
              <a:rPr lang="tr-TR" b="1" baseline="0" dirty="0" smtClean="0"/>
              <a:t> of </a:t>
            </a:r>
            <a:r>
              <a:rPr lang="tr-TR" b="1" baseline="0" dirty="0" err="1" smtClean="0"/>
              <a:t>computer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modelling</a:t>
            </a:r>
            <a:r>
              <a:rPr lang="tr-TR" b="1" baseline="0" dirty="0" smtClean="0"/>
              <a:t>(</a:t>
            </a:r>
            <a:r>
              <a:rPr lang="tr-TR" b="1" baseline="0" dirty="0" err="1" smtClean="0"/>
              <a:t>by</a:t>
            </a:r>
            <a:r>
              <a:rPr lang="tr-TR" b="1" baseline="0" dirty="0" smtClean="0"/>
              <a:t> CDEGS) is </a:t>
            </a:r>
            <a:r>
              <a:rPr lang="tr-TR" b="1" baseline="0" dirty="0" err="1" smtClean="0"/>
              <a:t>essential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to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correct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for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the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interaction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between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the</a:t>
            </a:r>
            <a:r>
              <a:rPr lang="tr-TR" b="1" baseline="0" dirty="0" smtClean="0"/>
              <a:t> test </a:t>
            </a:r>
            <a:r>
              <a:rPr lang="tr-TR" b="1" baseline="0" dirty="0" err="1" smtClean="0"/>
              <a:t>circuit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and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the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earthing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system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under</a:t>
            </a:r>
            <a:r>
              <a:rPr lang="tr-TR" b="1" baseline="0" dirty="0" smtClean="0"/>
              <a:t> test </a:t>
            </a:r>
            <a:r>
              <a:rPr lang="tr-TR" b="1" baseline="0" dirty="0" err="1" smtClean="0"/>
              <a:t>and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the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interactions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within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the</a:t>
            </a:r>
            <a:r>
              <a:rPr lang="tr-TR" b="1" baseline="0" dirty="0" smtClean="0"/>
              <a:t> test </a:t>
            </a:r>
            <a:r>
              <a:rPr lang="tr-TR" b="1" baseline="0" dirty="0" err="1" smtClean="0"/>
              <a:t>circuit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itself</a:t>
            </a:r>
            <a:r>
              <a:rPr lang="tr-TR" b="1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tr-TR" baseline="0" dirty="0" smtClean="0"/>
          </a:p>
          <a:p>
            <a:pPr marL="171450" indent="-171450">
              <a:buFontTx/>
              <a:buChar char="-"/>
            </a:pPr>
            <a:endParaRPr lang="tr-TR" baseline="0" dirty="0" smtClean="0"/>
          </a:p>
          <a:p>
            <a:endParaRPr lang="tr-TR" baseline="0" dirty="0" smtClean="0"/>
          </a:p>
          <a:p>
            <a:endParaRPr 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464C-DE6A-4266-A73A-F6E64B72CE0B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09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err="1" smtClean="0"/>
              <a:t>Below</a:t>
            </a:r>
            <a:r>
              <a:rPr lang="tr-TR" b="1" dirty="0" smtClean="0"/>
              <a:t> </a:t>
            </a:r>
            <a:r>
              <a:rPr lang="tr-TR" b="1" dirty="0" err="1" smtClean="0"/>
              <a:t>Ground</a:t>
            </a:r>
            <a:r>
              <a:rPr lang="tr-TR" b="1" dirty="0" smtClean="0"/>
              <a:t> </a:t>
            </a:r>
            <a:r>
              <a:rPr lang="tr-TR" b="1" dirty="0" err="1" smtClean="0"/>
              <a:t>Continuity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Measurements</a:t>
            </a:r>
            <a:r>
              <a:rPr lang="tr-TR" baseline="0" dirty="0" smtClean="0"/>
              <a:t>: </a:t>
            </a:r>
            <a:r>
              <a:rPr lang="tr-TR" baseline="0" dirty="0" err="1" smtClean="0"/>
              <a:t>Measured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resistance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acceptance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criteria</a:t>
            </a:r>
            <a:r>
              <a:rPr lang="tr-TR" baseline="0" dirty="0" smtClean="0"/>
              <a:t> of </a:t>
            </a:r>
            <a:r>
              <a:rPr lang="tr-TR" b="1" baseline="0" dirty="0" smtClean="0"/>
              <a:t>20 </a:t>
            </a:r>
            <a:r>
              <a:rPr lang="tr-TR" b="1" baseline="0" dirty="0" err="1" smtClean="0"/>
              <a:t>mohm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or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less</a:t>
            </a:r>
            <a:endParaRPr lang="tr-TR" b="1" baseline="0" dirty="0" smtClean="0"/>
          </a:p>
          <a:p>
            <a:endParaRPr lang="tr-TR" baseline="0" dirty="0" smtClean="0"/>
          </a:p>
          <a:p>
            <a:r>
              <a:rPr lang="tr-TR" b="1" baseline="0" dirty="0" err="1" smtClean="0"/>
              <a:t>Above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Ground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Continuity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Measurements</a:t>
            </a:r>
            <a:r>
              <a:rPr lang="tr-TR" baseline="0" dirty="0" smtClean="0"/>
              <a:t>: </a:t>
            </a:r>
            <a:r>
              <a:rPr lang="tr-TR" baseline="0" dirty="0" err="1" smtClean="0"/>
              <a:t>Measured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resistance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acceptance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criteria</a:t>
            </a:r>
            <a:r>
              <a:rPr lang="tr-TR" baseline="0" dirty="0" smtClean="0"/>
              <a:t> of </a:t>
            </a:r>
            <a:r>
              <a:rPr lang="tr-TR" b="1" baseline="0" dirty="0" smtClean="0"/>
              <a:t>50 </a:t>
            </a:r>
            <a:r>
              <a:rPr lang="tr-TR" b="1" baseline="0" dirty="0" err="1" smtClean="0"/>
              <a:t>micro-ohm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or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less</a:t>
            </a:r>
            <a:endParaRPr lang="tr-TR" b="1" baseline="0" dirty="0" smtClean="0"/>
          </a:p>
          <a:p>
            <a:endParaRPr lang="tr-TR" baseline="0" dirty="0" smtClean="0"/>
          </a:p>
          <a:p>
            <a:r>
              <a:rPr lang="tr-TR" b="1" baseline="0" dirty="0" err="1" smtClean="0"/>
              <a:t>Soil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pH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criteria</a:t>
            </a:r>
            <a:r>
              <a:rPr lang="tr-TR" baseline="0" dirty="0" smtClean="0"/>
              <a:t>: </a:t>
            </a:r>
            <a:r>
              <a:rPr lang="tr-TR" baseline="0" dirty="0" err="1" smtClean="0"/>
              <a:t>If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measured</a:t>
            </a:r>
            <a:r>
              <a:rPr lang="tr-TR" baseline="0" dirty="0" smtClean="0"/>
              <a:t> </a:t>
            </a:r>
            <a:r>
              <a:rPr lang="tr-TR" b="1" baseline="0" dirty="0" err="1" smtClean="0"/>
              <a:t>soil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pH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value</a:t>
            </a:r>
            <a:r>
              <a:rPr lang="tr-TR" b="1" baseline="0" dirty="0" smtClean="0"/>
              <a:t> is 5.5 </a:t>
            </a:r>
            <a:r>
              <a:rPr lang="tr-TR" b="1" baseline="0" dirty="0" err="1" smtClean="0"/>
              <a:t>or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more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soil</a:t>
            </a:r>
            <a:r>
              <a:rPr lang="tr-TR" baseline="0" dirty="0" smtClean="0"/>
              <a:t> is </a:t>
            </a:r>
            <a:r>
              <a:rPr lang="tr-TR" b="1" baseline="0" dirty="0" smtClean="0"/>
              <a:t>not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considered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hostile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copper</a:t>
            </a:r>
            <a:r>
              <a:rPr lang="tr-TR" baseline="0" dirty="0" smtClean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464C-DE6A-4266-A73A-F6E64B72CE0B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06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RHS:</a:t>
            </a:r>
            <a:r>
              <a:rPr lang="tr-TR" baseline="0" dirty="0" smtClean="0"/>
              <a:t> 400 </a:t>
            </a:r>
            <a:r>
              <a:rPr lang="tr-TR" baseline="0" dirty="0" err="1" smtClean="0"/>
              <a:t>kV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Umraniye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Substation</a:t>
            </a:r>
            <a:endParaRPr lang="tr-TR" baseline="0" dirty="0" smtClean="0"/>
          </a:p>
          <a:p>
            <a:endParaRPr 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464C-DE6A-4266-A73A-F6E64B72CE0B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6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1. </a:t>
            </a:r>
            <a:r>
              <a:rPr lang="tr-TR" b="1" dirty="0" smtClean="0"/>
              <a:t>TS EN 50522</a:t>
            </a:r>
            <a:r>
              <a:rPr lang="tr-TR" dirty="0" smtClean="0"/>
              <a:t>(</a:t>
            </a:r>
            <a:r>
              <a:rPr lang="tr-TR" dirty="0" err="1" smtClean="0"/>
              <a:t>Earthing</a:t>
            </a:r>
            <a:r>
              <a:rPr lang="tr-TR" dirty="0" smtClean="0"/>
              <a:t> of </a:t>
            </a:r>
            <a:r>
              <a:rPr lang="tr-TR" dirty="0" err="1" smtClean="0"/>
              <a:t>Power</a:t>
            </a:r>
            <a:r>
              <a:rPr lang="tr-TR" dirty="0" smtClean="0"/>
              <a:t> </a:t>
            </a:r>
            <a:r>
              <a:rPr lang="tr-TR" dirty="0" err="1" smtClean="0"/>
              <a:t>Installations</a:t>
            </a:r>
            <a:r>
              <a:rPr lang="tr-TR" dirty="0" smtClean="0"/>
              <a:t> </a:t>
            </a:r>
            <a:r>
              <a:rPr lang="tr-TR" dirty="0" err="1" smtClean="0"/>
              <a:t>exceeding</a:t>
            </a:r>
            <a:r>
              <a:rPr lang="tr-TR" dirty="0" smtClean="0"/>
              <a:t> 1kv AC)-2010</a:t>
            </a:r>
          </a:p>
          <a:p>
            <a:r>
              <a:rPr lang="tr-TR" b="1" dirty="0" err="1" smtClean="0"/>
              <a:t>Annex</a:t>
            </a:r>
            <a:r>
              <a:rPr lang="tr-TR" b="1" dirty="0" smtClean="0"/>
              <a:t> H</a:t>
            </a:r>
            <a:r>
              <a:rPr lang="tr-TR" dirty="0" smtClean="0"/>
              <a:t>: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Measuring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Touch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Voltages</a:t>
            </a:r>
            <a:endParaRPr lang="tr-TR" baseline="0" dirty="0" smtClean="0"/>
          </a:p>
          <a:p>
            <a:r>
              <a:rPr lang="tr-TR" b="1" baseline="0" dirty="0" err="1" smtClean="0"/>
              <a:t>Annex</a:t>
            </a:r>
            <a:r>
              <a:rPr lang="tr-TR" b="1" baseline="0" dirty="0" smtClean="0"/>
              <a:t> L</a:t>
            </a:r>
            <a:r>
              <a:rPr lang="tr-TR" baseline="0" dirty="0" smtClean="0"/>
              <a:t>: </a:t>
            </a:r>
            <a:r>
              <a:rPr lang="tr-TR" baseline="0" dirty="0" err="1" smtClean="0"/>
              <a:t>Measurements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earthing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systems</a:t>
            </a:r>
            <a:r>
              <a:rPr lang="tr-TR" baseline="0" dirty="0" smtClean="0"/>
              <a:t>--------HEAVY </a:t>
            </a:r>
            <a:r>
              <a:rPr lang="tr-TR" baseline="0" dirty="0" err="1" smtClean="0"/>
              <a:t>Current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Injection</a:t>
            </a:r>
            <a:r>
              <a:rPr lang="tr-TR" baseline="0" dirty="0" smtClean="0"/>
              <a:t>(test </a:t>
            </a:r>
            <a:r>
              <a:rPr lang="tr-TR" baseline="0" dirty="0" err="1" smtClean="0"/>
              <a:t>currents</a:t>
            </a:r>
            <a:r>
              <a:rPr lang="tr-TR" baseline="0" dirty="0" smtClean="0"/>
              <a:t> </a:t>
            </a:r>
            <a:r>
              <a:rPr lang="tr-T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tr-T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A</a:t>
            </a:r>
            <a:r>
              <a:rPr lang="tr-TR" baseline="0" dirty="0" smtClean="0"/>
              <a:t>)</a:t>
            </a:r>
          </a:p>
          <a:p>
            <a:r>
              <a:rPr lang="tr-TR" b="1" baseline="0" dirty="0" err="1" smtClean="0"/>
              <a:t>Annex</a:t>
            </a:r>
            <a:r>
              <a:rPr lang="tr-TR" b="1" baseline="0" dirty="0" smtClean="0"/>
              <a:t> M</a:t>
            </a:r>
            <a:r>
              <a:rPr lang="tr-TR" baseline="0" dirty="0" smtClean="0"/>
              <a:t>: Site </a:t>
            </a:r>
            <a:r>
              <a:rPr lang="tr-TR" baseline="0" dirty="0" err="1" smtClean="0"/>
              <a:t>inspection</a:t>
            </a:r>
            <a:r>
              <a:rPr lang="tr-TR" baseline="0" dirty="0" smtClean="0"/>
              <a:t> &amp; </a:t>
            </a:r>
            <a:r>
              <a:rPr lang="tr-TR" baseline="0" dirty="0" err="1" smtClean="0"/>
              <a:t>documentation</a:t>
            </a:r>
            <a:endParaRPr lang="tr-TR" baseline="0" dirty="0" smtClean="0"/>
          </a:p>
          <a:p>
            <a:endParaRPr lang="tr-TR" baseline="0" dirty="0" smtClean="0"/>
          </a:p>
          <a:p>
            <a:r>
              <a:rPr lang="tr-TR" baseline="0" dirty="0" smtClean="0"/>
              <a:t>2. </a:t>
            </a:r>
            <a:r>
              <a:rPr lang="tr-TR" b="1" baseline="0" dirty="0" smtClean="0"/>
              <a:t>TS EN 61936-1</a:t>
            </a:r>
            <a:r>
              <a:rPr lang="tr-TR" baseline="0" dirty="0" smtClean="0"/>
              <a:t>(</a:t>
            </a:r>
            <a:r>
              <a:rPr lang="tr-TR" baseline="0" dirty="0" err="1" smtClean="0"/>
              <a:t>Power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Installations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exceeding</a:t>
            </a:r>
            <a:r>
              <a:rPr lang="tr-TR" baseline="0" dirty="0" smtClean="0"/>
              <a:t> 1kv AC)-2010</a:t>
            </a:r>
          </a:p>
          <a:p>
            <a:r>
              <a:rPr lang="tr-TR" baseline="0" dirty="0" err="1" smtClean="0"/>
              <a:t>Related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sections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50522(</a:t>
            </a:r>
            <a:r>
              <a:rPr lang="tr-TR" baseline="0" dirty="0" err="1" smtClean="0"/>
              <a:t>word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word</a:t>
            </a:r>
            <a:r>
              <a:rPr lang="tr-TR" baseline="0" dirty="0" smtClean="0"/>
              <a:t>) </a:t>
            </a:r>
            <a:r>
              <a:rPr lang="tr-TR" baseline="0" dirty="0" err="1" smtClean="0"/>
              <a:t>insereted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Section</a:t>
            </a:r>
            <a:r>
              <a:rPr lang="tr-TR" baseline="0" dirty="0" smtClean="0"/>
              <a:t> 10</a:t>
            </a:r>
          </a:p>
          <a:p>
            <a:endParaRPr lang="tr-TR" baseline="0" dirty="0" smtClean="0"/>
          </a:p>
          <a:p>
            <a:r>
              <a:rPr lang="tr-TR" baseline="0" dirty="0" smtClean="0"/>
              <a:t>3. </a:t>
            </a:r>
            <a:r>
              <a:rPr lang="tr-TR" b="1" baseline="0" dirty="0" smtClean="0"/>
              <a:t>TS 13817-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of grounding resistance measuring methods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evaluation of the results in electrical systems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(IEEE 81-2012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)-2018</a:t>
            </a: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12: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Impedance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---??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464C-DE6A-4266-A73A-F6E64B72CE0B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04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3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FE3609-6930-4A55-B421-2DD73DBCBA22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63F5F8-BDF8-43E2-9015-99CECB80C90F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7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9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B8D5A-C7A8-4598-9310-D3A7137EA87E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2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ED9A9-8C66-4AC8-A132-8883BD2FD883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797100-5E5C-4DD5-A47A-0B87A651FA27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Earth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1558-A1D8-4C9C-99ED-846CB612A832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9F69A-26C4-4D59-96B0-0ABD558D7F93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1881-E880-4FA6-899B-FE267F1E0868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1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7B5BC-B064-4388-8DC3-7E08B323A69B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0FE1B-16CE-4328-87AA-3099740DD100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58391-EEB6-4F7E-BE5C-AD8974379265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C07FAC2D-FCD9-4C9F-B153-4026D9DED301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B61558-A1D8-4C9C-99ED-846CB612A832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7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B746-ACB2-44A3-84DF-45B8D583F7BE}" type="datetimeFigureOut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5FDD6-9F62-44CF-A0BC-5550DDDDD44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B61558-A1D8-4C9C-99ED-846CB612A832}" type="datetime1">
              <a:rPr lang="en-AU" smtClean="0"/>
              <a:pPr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23E38D2-7747-4016-B760-97793527889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rtugrul.partal@teias.gov.tr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0" y="-20536"/>
            <a:ext cx="9144000" cy="762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3600" b="0" i="0" u="none" strike="noStrike" kern="1200" cap="none" spc="0" normalizeH="0" baseline="0" noProof="0" dirty="0" smtClean="0">
              <a:ln>
                <a:noFill/>
              </a:ln>
              <a:solidFill>
                <a:srgbClr val="05254E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14" y="3939901"/>
            <a:ext cx="296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chemeClr val="bg1"/>
                </a:solidFill>
              </a:rPr>
              <a:t>Mr. Ertuğrul PARTAL</a:t>
            </a:r>
          </a:p>
          <a:p>
            <a:r>
              <a:rPr lang="tr-TR" sz="1200" b="1" i="1" dirty="0" err="1" smtClean="0">
                <a:solidFill>
                  <a:schemeClr val="bg1"/>
                </a:solidFill>
              </a:rPr>
              <a:t>MEng</a:t>
            </a:r>
            <a:r>
              <a:rPr lang="tr-TR" sz="1200" b="1" i="1" dirty="0" smtClean="0">
                <a:solidFill>
                  <a:schemeClr val="bg1"/>
                </a:solidFill>
              </a:rPr>
              <a:t>, </a:t>
            </a:r>
            <a:r>
              <a:rPr lang="tr-TR" sz="1200" b="1" i="1" dirty="0" err="1" smtClean="0">
                <a:solidFill>
                  <a:schemeClr val="bg1"/>
                </a:solidFill>
              </a:rPr>
              <a:t>BEng</a:t>
            </a:r>
            <a:r>
              <a:rPr lang="tr-TR" sz="1200" b="1" i="1" dirty="0" smtClean="0">
                <a:solidFill>
                  <a:schemeClr val="bg1"/>
                </a:solidFill>
              </a:rPr>
              <a:t>(</a:t>
            </a:r>
            <a:r>
              <a:rPr lang="tr-TR" sz="1200" b="1" i="1" dirty="0" err="1" smtClean="0">
                <a:solidFill>
                  <a:schemeClr val="bg1"/>
                </a:solidFill>
              </a:rPr>
              <a:t>Hons</a:t>
            </a:r>
            <a:r>
              <a:rPr lang="tr-TR" sz="1200" b="1" i="1" dirty="0" smtClean="0">
                <a:solidFill>
                  <a:schemeClr val="bg1"/>
                </a:solidFill>
              </a:rPr>
              <a:t>), </a:t>
            </a:r>
            <a:r>
              <a:rPr lang="tr-TR" sz="1200" b="1" i="1" dirty="0" err="1" smtClean="0">
                <a:solidFill>
                  <a:schemeClr val="bg1"/>
                </a:solidFill>
              </a:rPr>
              <a:t>CEng</a:t>
            </a:r>
            <a:r>
              <a:rPr lang="tr-TR" sz="1200" b="1" i="1" dirty="0" smtClean="0">
                <a:solidFill>
                  <a:schemeClr val="bg1"/>
                </a:solidFill>
              </a:rPr>
              <a:t>,, MIET</a:t>
            </a:r>
          </a:p>
          <a:p>
            <a:endParaRPr lang="tr-TR" sz="1200" b="1" i="1" dirty="0">
              <a:solidFill>
                <a:schemeClr val="bg1"/>
              </a:solidFill>
            </a:endParaRPr>
          </a:p>
          <a:p>
            <a:r>
              <a:rPr lang="tr-TR" sz="1200" b="1" i="1" dirty="0" err="1" smtClean="0">
                <a:solidFill>
                  <a:schemeClr val="bg1"/>
                </a:solidFill>
              </a:rPr>
              <a:t>Earthing</a:t>
            </a:r>
            <a:r>
              <a:rPr lang="tr-TR" sz="1200" b="1" i="1" dirty="0" smtClean="0">
                <a:solidFill>
                  <a:schemeClr val="bg1"/>
                </a:solidFill>
              </a:rPr>
              <a:t> </a:t>
            </a:r>
            <a:r>
              <a:rPr lang="tr-TR" sz="1200" b="1" i="1" dirty="0" err="1" smtClean="0">
                <a:solidFill>
                  <a:schemeClr val="bg1"/>
                </a:solidFill>
              </a:rPr>
              <a:t>Systems</a:t>
            </a:r>
            <a:r>
              <a:rPr lang="tr-TR" sz="1200" b="1" i="1" dirty="0" smtClean="0">
                <a:solidFill>
                  <a:schemeClr val="bg1"/>
                </a:solidFill>
              </a:rPr>
              <a:t> Consultant </a:t>
            </a:r>
            <a:r>
              <a:rPr lang="tr-TR" sz="1200" b="1" i="1" dirty="0" err="1" smtClean="0">
                <a:solidFill>
                  <a:schemeClr val="bg1"/>
                </a:solidFill>
              </a:rPr>
              <a:t>and</a:t>
            </a:r>
            <a:r>
              <a:rPr lang="tr-TR" sz="1200" b="1" i="1" dirty="0" smtClean="0">
                <a:solidFill>
                  <a:schemeClr val="bg1"/>
                </a:solidFill>
              </a:rPr>
              <a:t> </a:t>
            </a:r>
            <a:r>
              <a:rPr lang="tr-TR" sz="1200" b="1" i="1" dirty="0" err="1" smtClean="0">
                <a:solidFill>
                  <a:schemeClr val="bg1"/>
                </a:solidFill>
              </a:rPr>
              <a:t>Expert</a:t>
            </a:r>
            <a:endParaRPr lang="tr-TR" sz="1200" b="1" i="1" dirty="0" smtClean="0">
              <a:solidFill>
                <a:schemeClr val="bg1"/>
              </a:solidFill>
            </a:endParaRPr>
          </a:p>
          <a:p>
            <a:endParaRPr lang="tr-TR" sz="1200" b="1" i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1151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06377"/>
            <a:ext cx="4474840" cy="997222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</a:rPr>
              <a:t>Substation Earthing</a:t>
            </a:r>
            <a:endParaRPr lang="en-A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185167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TESTING &amp;</a:t>
            </a:r>
            <a:r>
              <a:rPr lang="en-AU" sz="2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tr-T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ASSESSMENT</a:t>
            </a:r>
            <a:endParaRPr lang="en-A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084168" y="380082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Cigre WG B3.54 Meeting</a:t>
            </a:r>
          </a:p>
          <a:p>
            <a:r>
              <a:rPr lang="tr-TR" dirty="0" smtClean="0"/>
              <a:t>     12-13 </a:t>
            </a:r>
            <a:r>
              <a:rPr lang="tr-TR" dirty="0" err="1" smtClean="0"/>
              <a:t>March</a:t>
            </a:r>
            <a:r>
              <a:rPr lang="tr-TR" dirty="0" smtClean="0"/>
              <a:t> 2019</a:t>
            </a:r>
          </a:p>
          <a:p>
            <a:r>
              <a:rPr lang="tr-TR" dirty="0" smtClean="0"/>
              <a:t>          Graz- </a:t>
            </a:r>
            <a:r>
              <a:rPr lang="tr-TR" dirty="0" err="1" smtClean="0"/>
              <a:t>Austria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/>
              <a:t>Obligations</a:t>
            </a:r>
            <a:r>
              <a:rPr lang="tr-TR" cap="none" dirty="0"/>
              <a:t>(</a:t>
            </a:r>
            <a:r>
              <a:rPr lang="tr-TR" cap="none" dirty="0" err="1"/>
              <a:t>Compliance</a:t>
            </a:r>
            <a:r>
              <a:rPr lang="tr-TR" cap="none" dirty="0" smtClean="0"/>
              <a:t>)-2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‘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Installations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Earthing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(2001)</a:t>
            </a:r>
            <a:r>
              <a:rPr lang="tr-TR" dirty="0" smtClean="0"/>
              <a:t>’--- </a:t>
            </a:r>
            <a:r>
              <a:rPr lang="tr-TR" dirty="0" smtClean="0">
                <a:solidFill>
                  <a:srgbClr val="FF0000"/>
                </a:solidFill>
              </a:rPr>
              <a:t>Section-2</a:t>
            </a:r>
          </a:p>
          <a:p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Appendix</a:t>
            </a:r>
            <a:r>
              <a:rPr lang="tr-TR" dirty="0" smtClean="0">
                <a:solidFill>
                  <a:srgbClr val="FF0000"/>
                </a:solidFill>
              </a:rPr>
              <a:t>-	</a:t>
            </a:r>
            <a:r>
              <a:rPr lang="tr-TR" dirty="0">
                <a:solidFill>
                  <a:srgbClr val="FF0000"/>
                </a:solidFill>
              </a:rPr>
              <a:t>P </a:t>
            </a:r>
            <a:r>
              <a:rPr lang="tr-TR" dirty="0" err="1" smtClean="0">
                <a:solidFill>
                  <a:srgbClr val="FF0000"/>
                </a:solidFill>
              </a:rPr>
              <a:t>recommends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that</a:t>
            </a:r>
            <a:r>
              <a:rPr lang="tr-TR" dirty="0" smtClean="0">
                <a:solidFill>
                  <a:srgbClr val="FF0000"/>
                </a:solidFill>
              </a:rPr>
              <a:t>;</a:t>
            </a:r>
            <a:endParaRPr lang="tr-TR" dirty="0" smtClean="0"/>
          </a:p>
          <a:p>
            <a:r>
              <a:rPr lang="tr-TR" dirty="0" smtClean="0"/>
              <a:t>                   </a:t>
            </a:r>
            <a:r>
              <a:rPr lang="tr-TR" dirty="0" err="1" smtClean="0"/>
              <a:t>Earthing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Tests</a:t>
            </a:r>
            <a:r>
              <a:rPr lang="tr-TR" dirty="0" smtClean="0"/>
              <a:t> &amp; </a:t>
            </a:r>
            <a:r>
              <a:rPr lang="tr-TR" dirty="0" err="1"/>
              <a:t>M</a:t>
            </a:r>
            <a:r>
              <a:rPr lang="tr-TR" dirty="0" err="1" smtClean="0"/>
              <a:t>easurements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carried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/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  <a:p>
            <a:r>
              <a:rPr lang="tr-TR" dirty="0" smtClean="0"/>
              <a:t>*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substations</a:t>
            </a: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</a:pP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overhead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  <a:r>
              <a:rPr lang="tr-T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0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The</a:t>
            </a:r>
            <a:r>
              <a:rPr lang="tr-TR" cap="none" dirty="0" smtClean="0"/>
              <a:t> ‘A’ Team </a:t>
            </a:r>
            <a:r>
              <a:rPr lang="tr-TR" cap="none" dirty="0" smtClean="0">
                <a:sym typeface="Wingdings" pitchFamily="2" charset="2"/>
              </a:rPr>
              <a:t> </a:t>
            </a:r>
            <a:endParaRPr lang="tr-TR" cap="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1550"/>
            <a:ext cx="73448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COMPUTER Analysis TO BE CARRIED OUT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843558"/>
            <a:ext cx="2884944" cy="2826399"/>
          </a:xfrm>
        </p:spPr>
        <p:txBody>
          <a:bodyPr>
            <a:normAutofit/>
          </a:bodyPr>
          <a:lstStyle/>
          <a:p>
            <a:r>
              <a:rPr lang="tr-TR" dirty="0" err="1" smtClean="0"/>
              <a:t>Overall</a:t>
            </a:r>
            <a:r>
              <a:rPr lang="tr-TR" dirty="0" smtClean="0"/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CDEGS</a:t>
            </a:r>
            <a:r>
              <a:rPr lang="tr-TR" dirty="0" smtClean="0"/>
              <a:t> Model of a </a:t>
            </a:r>
            <a:r>
              <a:rPr lang="tr-TR" dirty="0" err="1" smtClean="0"/>
              <a:t>substation</a:t>
            </a:r>
            <a:r>
              <a:rPr lang="tr-TR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route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dirty="0" smtClean="0"/>
              <a:t>20 </a:t>
            </a:r>
            <a:r>
              <a:rPr lang="tr-TR" dirty="0" err="1" smtClean="0"/>
              <a:t>spans</a:t>
            </a:r>
            <a:endParaRPr lang="tr-TR" dirty="0" smtClean="0"/>
          </a:p>
          <a:p>
            <a:pPr>
              <a:buFont typeface="Arial" charset="0"/>
              <a:buChar char="•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1700V </a:t>
            </a:r>
            <a:r>
              <a:rPr lang="tr-TR" dirty="0" smtClean="0"/>
              <a:t>EPR </a:t>
            </a:r>
            <a:r>
              <a:rPr lang="tr-TR" dirty="0" err="1" smtClean="0"/>
              <a:t>contour</a:t>
            </a:r>
            <a:r>
              <a:rPr lang="tr-TR" dirty="0" smtClean="0"/>
              <a:t> </a:t>
            </a:r>
            <a:r>
              <a:rPr lang="tr-TR" dirty="0" err="1" smtClean="0"/>
              <a:t>plot</a:t>
            </a:r>
            <a:r>
              <a:rPr lang="tr-TR" dirty="0" smtClean="0"/>
              <a:t>  </a:t>
            </a:r>
            <a:r>
              <a:rPr lang="tr-TR" dirty="0" err="1" smtClean="0"/>
              <a:t>for</a:t>
            </a:r>
            <a:r>
              <a:rPr lang="tr-TR" dirty="0" smtClean="0"/>
              <a:t> s/s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overlaid</a:t>
            </a:r>
            <a:r>
              <a:rPr lang="tr-TR" dirty="0" smtClean="0"/>
              <a:t> </a:t>
            </a:r>
            <a:r>
              <a:rPr lang="tr-TR" dirty="0" err="1" smtClean="0"/>
              <a:t>onto</a:t>
            </a:r>
            <a:r>
              <a:rPr lang="tr-TR" dirty="0" smtClean="0"/>
              <a:t> a </a:t>
            </a:r>
            <a:r>
              <a:rPr lang="tr-TR" dirty="0" err="1" smtClean="0"/>
              <a:t>map</a:t>
            </a:r>
            <a:endParaRPr lang="tr-TR" dirty="0" smtClean="0"/>
          </a:p>
          <a:p>
            <a:pPr>
              <a:buFont typeface="Arial" charset="0"/>
              <a:buChar char="•"/>
            </a:pPr>
            <a:r>
              <a:rPr lang="tr-TR" dirty="0" err="1" smtClean="0"/>
              <a:t>Zone</a:t>
            </a:r>
            <a:r>
              <a:rPr lang="tr-TR" dirty="0" smtClean="0"/>
              <a:t> of </a:t>
            </a:r>
            <a:r>
              <a:rPr lang="tr-TR" dirty="0" err="1" smtClean="0"/>
              <a:t>Influence</a:t>
            </a:r>
            <a:r>
              <a:rPr lang="tr-TR" dirty="0" smtClean="0"/>
              <a:t>(</a:t>
            </a:r>
            <a:r>
              <a:rPr lang="tr-TR" dirty="0" err="1" smtClean="0"/>
              <a:t>ZoI</a:t>
            </a:r>
            <a:r>
              <a:rPr lang="tr-TR" dirty="0" smtClean="0"/>
              <a:t>)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assessed</a:t>
            </a:r>
            <a:endParaRPr lang="tr-T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9542"/>
            <a:ext cx="5002176" cy="307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Recently</a:t>
            </a:r>
            <a:r>
              <a:rPr lang="tr-TR" cap="none" dirty="0" smtClean="0"/>
              <a:t> </a:t>
            </a:r>
            <a:r>
              <a:rPr lang="tr-TR" cap="none" dirty="0" err="1" smtClean="0"/>
              <a:t>Established</a:t>
            </a:r>
            <a:r>
              <a:rPr lang="tr-TR" cap="none" dirty="0" smtClean="0"/>
              <a:t> CIGRE WG;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9543"/>
            <a:ext cx="75608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9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60" y="1419622"/>
            <a:ext cx="7520940" cy="209073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                                                                      </a:t>
            </a:r>
            <a:r>
              <a:rPr lang="tr-TR" sz="4000" dirty="0" smtClean="0"/>
              <a:t>THANKS</a:t>
            </a:r>
          </a:p>
          <a:p>
            <a:endParaRPr lang="tr-TR" sz="1000" u="sng" dirty="0" smtClean="0"/>
          </a:p>
          <a:p>
            <a:endParaRPr lang="tr-TR" sz="1000" u="sng" dirty="0"/>
          </a:p>
          <a:p>
            <a:endParaRPr lang="tr-TR" sz="1000" u="sng" dirty="0" smtClean="0"/>
          </a:p>
          <a:p>
            <a:r>
              <a:rPr lang="tr-TR" sz="1000" u="sng" dirty="0" err="1" smtClean="0"/>
              <a:t>Mr.Ertuğrul</a:t>
            </a:r>
            <a:r>
              <a:rPr lang="tr-TR" sz="1000" u="sng" dirty="0" smtClean="0"/>
              <a:t> </a:t>
            </a:r>
            <a:r>
              <a:rPr lang="tr-TR" sz="1000" u="sng" dirty="0"/>
              <a:t>PARTAL- </a:t>
            </a:r>
            <a:r>
              <a:rPr lang="tr-TR" sz="1000" dirty="0" err="1"/>
              <a:t>BEng</a:t>
            </a:r>
            <a:r>
              <a:rPr lang="tr-TR" sz="1000" dirty="0"/>
              <a:t>(</a:t>
            </a:r>
            <a:r>
              <a:rPr lang="tr-TR" sz="1000" dirty="0" err="1"/>
              <a:t>Hons</a:t>
            </a:r>
            <a:r>
              <a:rPr lang="tr-TR" sz="1000" dirty="0"/>
              <a:t>),</a:t>
            </a:r>
            <a:r>
              <a:rPr lang="tr-TR" sz="1000" dirty="0" err="1"/>
              <a:t>MEng,CEng,MIET</a:t>
            </a:r>
            <a:endParaRPr lang="tr-TR" sz="1000" dirty="0"/>
          </a:p>
          <a:p>
            <a:r>
              <a:rPr lang="tr-TR" sz="1000" dirty="0"/>
              <a:t>Technical Advisor(</a:t>
            </a:r>
            <a:r>
              <a:rPr lang="tr-TR" sz="1000" dirty="0" err="1"/>
              <a:t>Earthing</a:t>
            </a:r>
            <a:r>
              <a:rPr lang="tr-TR" sz="1000" dirty="0"/>
              <a:t> </a:t>
            </a:r>
            <a:r>
              <a:rPr lang="tr-TR" sz="1000" dirty="0" err="1"/>
              <a:t>Systems</a:t>
            </a:r>
            <a:r>
              <a:rPr lang="tr-TR" sz="1000" dirty="0"/>
              <a:t> &amp; IC </a:t>
            </a:r>
            <a:r>
              <a:rPr lang="tr-TR" sz="1000" dirty="0" err="1"/>
              <a:t>Studies</a:t>
            </a:r>
            <a:r>
              <a:rPr lang="tr-TR" sz="1000" dirty="0"/>
              <a:t> </a:t>
            </a:r>
            <a:r>
              <a:rPr lang="tr-TR" sz="1000" dirty="0" err="1"/>
              <a:t>for</a:t>
            </a:r>
            <a:r>
              <a:rPr lang="tr-TR" sz="1000" dirty="0"/>
              <a:t> </a:t>
            </a:r>
            <a:r>
              <a:rPr lang="tr-TR" sz="1000" dirty="0" err="1"/>
              <a:t>Power</a:t>
            </a:r>
            <a:r>
              <a:rPr lang="tr-TR" sz="1000" dirty="0"/>
              <a:t> </a:t>
            </a:r>
            <a:r>
              <a:rPr lang="tr-TR" sz="1000" dirty="0" err="1"/>
              <a:t>Transmission</a:t>
            </a:r>
            <a:r>
              <a:rPr lang="tr-TR" sz="1000" dirty="0"/>
              <a:t> Networks)</a:t>
            </a:r>
          </a:p>
          <a:p>
            <a:r>
              <a:rPr lang="tr-TR" sz="1000" dirty="0" err="1"/>
              <a:t>Observer</a:t>
            </a:r>
            <a:r>
              <a:rPr lang="tr-TR" sz="1000" dirty="0"/>
              <a:t> </a:t>
            </a:r>
            <a:r>
              <a:rPr lang="tr-TR" sz="1000" dirty="0" err="1"/>
              <a:t>Member</a:t>
            </a:r>
            <a:r>
              <a:rPr lang="tr-TR" sz="1000" dirty="0"/>
              <a:t> of </a:t>
            </a:r>
            <a:r>
              <a:rPr lang="tr-TR" sz="1000" dirty="0" err="1"/>
              <a:t>Cigre</a:t>
            </a:r>
            <a:r>
              <a:rPr lang="tr-TR" sz="1000" dirty="0"/>
              <a:t> SC C4(</a:t>
            </a:r>
            <a:r>
              <a:rPr lang="tr-TR" sz="1000" dirty="0" err="1"/>
              <a:t>Turkey</a:t>
            </a:r>
            <a:r>
              <a:rPr lang="tr-TR" sz="1000" dirty="0"/>
              <a:t>), Full </a:t>
            </a:r>
            <a:r>
              <a:rPr lang="tr-TR" sz="1000" dirty="0" err="1"/>
              <a:t>Member</a:t>
            </a:r>
            <a:r>
              <a:rPr lang="tr-TR" sz="1000" dirty="0"/>
              <a:t> of </a:t>
            </a:r>
            <a:r>
              <a:rPr lang="tr-TR" sz="1000" dirty="0" err="1"/>
              <a:t>Cigre</a:t>
            </a:r>
            <a:r>
              <a:rPr lang="tr-TR" sz="1000" dirty="0"/>
              <a:t> WG B3.54</a:t>
            </a:r>
          </a:p>
          <a:p>
            <a:r>
              <a:rPr lang="en-US" sz="1000" dirty="0"/>
              <a:t>M: +90 530 562 44 20 | </a:t>
            </a:r>
            <a:r>
              <a:rPr lang="en-US" sz="1000" dirty="0" err="1"/>
              <a:t>Ph</a:t>
            </a:r>
            <a:r>
              <a:rPr lang="en-US" sz="1000" dirty="0"/>
              <a:t>: +90 312 203 83 </a:t>
            </a:r>
            <a:r>
              <a:rPr lang="en-US" sz="1000" dirty="0" smtClean="0"/>
              <a:t>26</a:t>
            </a:r>
            <a:endParaRPr lang="tr-TR" sz="1000" dirty="0" smtClean="0"/>
          </a:p>
          <a:p>
            <a:r>
              <a:rPr lang="en-US" sz="1000" u="sng" dirty="0" smtClean="0">
                <a:hlinkClick r:id="rId2"/>
              </a:rPr>
              <a:t>ertugrul.partal@teias.gov.tr</a:t>
            </a:r>
            <a:endParaRPr lang="tr-TR" sz="1000" dirty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42225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195486"/>
            <a:ext cx="7704856" cy="411480"/>
          </a:xfrm>
        </p:spPr>
        <p:txBody>
          <a:bodyPr/>
          <a:lstStyle/>
          <a:p>
            <a:r>
              <a:rPr lang="tr-TR" cap="none" dirty="0" smtClean="0"/>
              <a:t>TEİAŞ(</a:t>
            </a:r>
            <a:r>
              <a:rPr lang="tr-TR" cap="none" dirty="0" err="1" smtClean="0"/>
              <a:t>Turkish</a:t>
            </a:r>
            <a:r>
              <a:rPr lang="tr-TR" cap="none" dirty="0" smtClean="0"/>
              <a:t> </a:t>
            </a:r>
            <a:r>
              <a:rPr lang="tr-TR" cap="none" dirty="0" err="1" smtClean="0"/>
              <a:t>Electricity</a:t>
            </a:r>
            <a:r>
              <a:rPr lang="tr-TR" cap="none" dirty="0" smtClean="0"/>
              <a:t> </a:t>
            </a:r>
            <a:r>
              <a:rPr lang="tr-TR" cap="none" dirty="0" err="1" smtClean="0"/>
              <a:t>Transmission</a:t>
            </a:r>
            <a:r>
              <a:rPr lang="tr-TR" cap="none" dirty="0" smtClean="0"/>
              <a:t> </a:t>
            </a:r>
            <a:r>
              <a:rPr lang="tr-TR" cap="none" dirty="0" err="1" smtClean="0"/>
              <a:t>Company</a:t>
            </a:r>
            <a:r>
              <a:rPr lang="tr-TR" cap="none" dirty="0" smtClean="0"/>
              <a:t>)</a:t>
            </a:r>
            <a:endParaRPr lang="tr-TR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1550"/>
            <a:ext cx="684076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0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320"/>
            <a:ext cx="8352928" cy="411480"/>
          </a:xfrm>
        </p:spPr>
        <p:txBody>
          <a:bodyPr/>
          <a:lstStyle/>
          <a:p>
            <a:r>
              <a:rPr lang="tr-TR" cap="none" dirty="0" err="1" smtClean="0"/>
              <a:t>Transmission</a:t>
            </a:r>
            <a:r>
              <a:rPr lang="tr-TR" cap="none" dirty="0" smtClean="0"/>
              <a:t> </a:t>
            </a:r>
            <a:r>
              <a:rPr lang="tr-TR" cap="none" dirty="0" err="1"/>
              <a:t>L</a:t>
            </a:r>
            <a:r>
              <a:rPr lang="tr-TR" cap="none" dirty="0" err="1" smtClean="0"/>
              <a:t>ines</a:t>
            </a:r>
            <a:r>
              <a:rPr lang="tr-TR" cap="none" dirty="0" smtClean="0"/>
              <a:t> &amp; </a:t>
            </a:r>
            <a:r>
              <a:rPr lang="tr-TR" cap="none" dirty="0" err="1" smtClean="0"/>
              <a:t>Substations</a:t>
            </a:r>
            <a:r>
              <a:rPr lang="tr-TR" cap="none" dirty="0" smtClean="0"/>
              <a:t> </a:t>
            </a:r>
            <a:r>
              <a:rPr lang="tr-TR" cap="none" dirty="0" err="1" smtClean="0"/>
              <a:t>owned</a:t>
            </a:r>
            <a:r>
              <a:rPr lang="tr-TR" cap="none" dirty="0" smtClean="0"/>
              <a:t> </a:t>
            </a:r>
            <a:r>
              <a:rPr lang="tr-TR" cap="none" dirty="0" err="1" smtClean="0"/>
              <a:t>by</a:t>
            </a:r>
            <a:r>
              <a:rPr lang="tr-TR" cap="none" dirty="0" smtClean="0"/>
              <a:t> TEİAŞ</a:t>
            </a:r>
            <a:endParaRPr lang="tr-TR" cap="none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* 110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400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r>
              <a:rPr lang="tr-TR" dirty="0" smtClean="0"/>
              <a:t>                                                                         * 1 </a:t>
            </a:r>
            <a:r>
              <a:rPr lang="tr-TR" dirty="0" err="1" smtClean="0"/>
              <a:t>sub</a:t>
            </a:r>
            <a:r>
              <a:rPr lang="tr-TR" dirty="0" smtClean="0"/>
              <a:t> @ 220 </a:t>
            </a:r>
            <a:r>
              <a:rPr lang="tr-TR" dirty="0" err="1" smtClean="0"/>
              <a:t>k</a:t>
            </a:r>
            <a:r>
              <a:rPr lang="tr-TR" dirty="0" err="1"/>
              <a:t>V</a:t>
            </a:r>
            <a:endParaRPr lang="tr-TR" dirty="0" smtClean="0"/>
          </a:p>
          <a:p>
            <a:pPr marL="0" indent="0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* 627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154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r>
              <a:rPr lang="tr-TR" dirty="0" smtClean="0"/>
              <a:t>                                                                           * 5 </a:t>
            </a:r>
            <a:r>
              <a:rPr lang="tr-TR" dirty="0" err="1" smtClean="0"/>
              <a:t>subs</a:t>
            </a:r>
            <a:r>
              <a:rPr lang="tr-TR" dirty="0" smtClean="0"/>
              <a:t> @ 66 </a:t>
            </a:r>
            <a:r>
              <a:rPr lang="tr-TR" dirty="0" err="1" smtClean="0"/>
              <a:t>kV</a:t>
            </a:r>
            <a:endParaRPr lang="tr-TR" dirty="0" smtClean="0"/>
          </a:p>
          <a:p>
            <a:pPr marL="0" indent="0"/>
            <a:r>
              <a:rPr lang="tr-TR" dirty="0" smtClean="0"/>
              <a:t>                                                                         * Total </a:t>
            </a:r>
            <a:r>
              <a:rPr lang="tr-TR" dirty="0" err="1" smtClean="0"/>
              <a:t>Number</a:t>
            </a:r>
            <a:r>
              <a:rPr lang="tr-TR" dirty="0" smtClean="0"/>
              <a:t> of </a:t>
            </a:r>
            <a:r>
              <a:rPr lang="tr-TR" dirty="0" err="1" smtClean="0"/>
              <a:t>subs</a:t>
            </a:r>
            <a:r>
              <a:rPr lang="tr-TR" dirty="0" smtClean="0"/>
              <a:t>: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743</a:t>
            </a:r>
          </a:p>
          <a:p>
            <a:pPr marL="0" indent="0"/>
            <a:r>
              <a:rPr lang="tr-TR" dirty="0" smtClean="0"/>
              <a:t>                                                                         </a:t>
            </a:r>
            <a:r>
              <a:rPr lang="tr-TR" dirty="0" err="1" smtClean="0"/>
              <a:t>Above</a:t>
            </a:r>
            <a:r>
              <a:rPr lang="tr-TR" dirty="0" smtClean="0"/>
              <a:t> </a:t>
            </a:r>
            <a:r>
              <a:rPr lang="tr-TR" dirty="0" err="1" smtClean="0"/>
              <a:t>substations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owned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TEİAŞ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/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98888"/>
              </p:ext>
            </p:extLst>
          </p:nvPr>
        </p:nvGraphicFramePr>
        <p:xfrm>
          <a:off x="539551" y="771550"/>
          <a:ext cx="3888431" cy="381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439"/>
                <a:gridCol w="176308"/>
                <a:gridCol w="141047"/>
                <a:gridCol w="189869"/>
                <a:gridCol w="198008"/>
                <a:gridCol w="202528"/>
                <a:gridCol w="151897"/>
                <a:gridCol w="141047"/>
                <a:gridCol w="191678"/>
                <a:gridCol w="256776"/>
                <a:gridCol w="192583"/>
                <a:gridCol w="192583"/>
                <a:gridCol w="192583"/>
                <a:gridCol w="1260085"/>
              </a:tblGrid>
              <a:tr h="189789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 dirty="0" err="1">
                          <a:effectLst/>
                        </a:rPr>
                        <a:t>Transmission</a:t>
                      </a:r>
                      <a:r>
                        <a:rPr lang="tr-TR" sz="400" u="none" strike="noStrike" dirty="0">
                          <a:effectLst/>
                        </a:rPr>
                        <a:t> </a:t>
                      </a:r>
                      <a:r>
                        <a:rPr lang="tr-TR" sz="400" u="none" strike="noStrike" dirty="0" err="1">
                          <a:effectLst/>
                        </a:rPr>
                        <a:t>Line</a:t>
                      </a:r>
                      <a:r>
                        <a:rPr lang="tr-TR" sz="400" u="none" strike="noStrike" dirty="0">
                          <a:effectLst/>
                        </a:rPr>
                        <a:t> data </a:t>
                      </a:r>
                      <a:endParaRPr lang="tr-T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75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OVERHEAD LINE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UGC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SUB-SEA CABLES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TOTAL LENGTH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Total Number of Towers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46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Regional Directorate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66 kV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220 kV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154 kV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400 kV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Total Length of OHL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154 kV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400 kV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400 kV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66 kV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220 kV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154 kV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400 kV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722,09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522,72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1244,81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164,99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47,27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1457,08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1443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935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3091,49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1155,17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4246,66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10,18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1,66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15,96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4274,46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6721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2361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1998,38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965,99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2964,37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38,62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3002,99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4254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1924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471,41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503,40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974,81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106,51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00" u="none" strike="noStrike">
                          <a:effectLst/>
                        </a:rPr>
                        <a:t>24,78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1106,11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786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1076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31,34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1741,74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1825,19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3598,27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2,23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3600,50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30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3523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3793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1777,01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489,14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2266,15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2266,15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4030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1284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7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4,11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1397,69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260,47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1662,27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1662,27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3749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656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8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1732,74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2201,61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3934,35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42,38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3976,73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3274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4981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9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32,54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2313,01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881,76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3227,32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2,95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3230,27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156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5650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2083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10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2658,43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1499,76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4158,19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4158,19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6059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3363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8787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11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2788,60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2309,59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5098,19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15,37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5113,55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6948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 dirty="0">
                          <a:effectLst/>
                        </a:rPr>
                        <a:t>6104</a:t>
                      </a:r>
                      <a:endParaRPr lang="tr-TR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12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3015,15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1558,33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4573,48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2,27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4575,75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6634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3838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13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2519,72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1542,99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4062,71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4062,71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6573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3920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14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15,73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2288,05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658,91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2962,69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2962,69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3871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1268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15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69,09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1961,36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825,00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2855,45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0,23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2855,68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196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5057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2018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16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2293,15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1144,88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3438,03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3438,03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5459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2548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17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1755,52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791,66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2547,17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2547,17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4870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1999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18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39,00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3837,12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1297,45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5173,57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3,57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5177,14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95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6686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2959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19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2,68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1708,77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509,66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2221,12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0,49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2221,61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3132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903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20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1271,72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977,42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2249,14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1,33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2250,47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3514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1981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21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2023,15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745,97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2769,12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2769,12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4676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1712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908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22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1003,04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492,09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1495,13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1495,13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2649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1088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677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1319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TOTAL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109,67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84,82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44369,34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23159,16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67722,99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391,12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73,72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15,96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68203,79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311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241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99558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52794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677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677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142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TOTAL OHL LENGTH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TOTAL UGC LENGTH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TOTAL SUBSEA CABLE LENGTH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90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67.722,99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KM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400" u="none" strike="noStrike">
                          <a:effectLst/>
                        </a:rPr>
                        <a:t>464,84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KM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15,96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KM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1423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1525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00" u="none" strike="noStrike">
                          <a:effectLst/>
                        </a:rPr>
                        <a:t>TOTAL OHL, UGC and SUBSEA CABLE LENGTH</a:t>
                      </a:r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TOTAL NUMBER OF TOWERS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890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68.203,79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KM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400" u="none" strike="noStrike">
                          <a:effectLst/>
                        </a:rPr>
                        <a:t>152.904</a:t>
                      </a:r>
                      <a:endParaRPr lang="tr-TR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  <a:tr h="1355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300" u="none" strike="noStrike">
                          <a:effectLst/>
                        </a:rPr>
                        <a:t> </a:t>
                      </a:r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00" u="none" strike="noStrike" dirty="0">
                          <a:effectLst/>
                        </a:rPr>
                        <a:t> </a:t>
                      </a:r>
                      <a:endParaRPr lang="tr-TR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1" marR="2411" marT="241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1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80920" cy="648072"/>
          </a:xfrm>
        </p:spPr>
        <p:txBody>
          <a:bodyPr/>
          <a:lstStyle/>
          <a:p>
            <a:r>
              <a:rPr lang="tr-TR" cap="none" dirty="0" err="1" smtClean="0"/>
              <a:t>During</a:t>
            </a:r>
            <a:r>
              <a:rPr lang="tr-TR" cap="none" dirty="0" smtClean="0"/>
              <a:t> </a:t>
            </a:r>
            <a:r>
              <a:rPr lang="tr-TR" cap="none" dirty="0" err="1" smtClean="0"/>
              <a:t>Commissioning</a:t>
            </a:r>
            <a:r>
              <a:rPr lang="tr-TR" cap="none" dirty="0" smtClean="0"/>
              <a:t>: Design </a:t>
            </a:r>
            <a:r>
              <a:rPr lang="tr-TR" cap="none" dirty="0" err="1" smtClean="0"/>
              <a:t>Compliance</a:t>
            </a:r>
            <a:r>
              <a:rPr lang="tr-TR" cap="none" dirty="0" smtClean="0"/>
              <a:t> </a:t>
            </a:r>
            <a:r>
              <a:rPr lang="tr-TR" cap="none" dirty="0" err="1" smtClean="0"/>
              <a:t>Checks</a:t>
            </a:r>
            <a:r>
              <a:rPr lang="tr-TR" cap="none" dirty="0" smtClean="0"/>
              <a:t/>
            </a:r>
            <a:br>
              <a:rPr lang="tr-TR" cap="none" dirty="0" smtClean="0"/>
            </a:br>
            <a:r>
              <a:rPr lang="tr-TR" cap="none" dirty="0"/>
              <a:t> </a:t>
            </a:r>
            <a:r>
              <a:rPr lang="tr-TR" cap="none" dirty="0" smtClean="0"/>
              <a:t>                        (</a:t>
            </a:r>
            <a:r>
              <a:rPr lang="tr-TR" cap="none" dirty="0" err="1" smtClean="0"/>
              <a:t>Current</a:t>
            </a:r>
            <a:r>
              <a:rPr lang="tr-TR" cap="none" dirty="0" smtClean="0"/>
              <a:t> </a:t>
            </a:r>
            <a:r>
              <a:rPr lang="tr-TR" cap="none" dirty="0" err="1" smtClean="0"/>
              <a:t>Practice</a:t>
            </a:r>
            <a:r>
              <a:rPr lang="tr-TR" cap="none" dirty="0" smtClean="0"/>
              <a:t>)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825471"/>
            <a:ext cx="8092380" cy="2684887"/>
          </a:xfrm>
        </p:spPr>
        <p:txBody>
          <a:bodyPr/>
          <a:lstStyle/>
          <a:p>
            <a:r>
              <a:rPr lang="tr-TR" dirty="0" smtClean="0"/>
              <a:t>IEEE 80(2000)                                                IEEE 80(2013)-</a:t>
            </a:r>
            <a:r>
              <a:rPr lang="tr-TR" dirty="0" err="1" smtClean="0"/>
              <a:t>Section</a:t>
            </a:r>
            <a:r>
              <a:rPr lang="tr-TR" dirty="0" smtClean="0"/>
              <a:t> 4.1</a:t>
            </a:r>
          </a:p>
          <a:p>
            <a:r>
              <a:rPr lang="tr-TR" dirty="0" smtClean="0"/>
              <a:t>                                                                     </a:t>
            </a:r>
          </a:p>
          <a:p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37616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72716"/>
            <a:ext cx="4320480" cy="24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95536" y="2078538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err="1" smtClean="0"/>
              <a:t>Target</a:t>
            </a:r>
            <a:r>
              <a:rPr lang="tr-TR" dirty="0" smtClean="0"/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</a:t>
            </a:r>
            <a:r>
              <a:rPr lang="tr-TR" dirty="0" smtClean="0"/>
              <a:t>  </a:t>
            </a:r>
            <a:r>
              <a:rPr lang="tr-TR" dirty="0" err="1" smtClean="0"/>
              <a:t>substation</a:t>
            </a:r>
            <a:r>
              <a:rPr lang="tr-TR" dirty="0" smtClean="0"/>
              <a:t> </a:t>
            </a:r>
            <a:r>
              <a:rPr lang="tr-TR" dirty="0" err="1" smtClean="0"/>
              <a:t>earthing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/>
              <a:t>i</a:t>
            </a:r>
            <a:r>
              <a:rPr lang="tr-TR" dirty="0" err="1" smtClean="0"/>
              <a:t>mpedance</a:t>
            </a:r>
            <a:r>
              <a:rPr lang="tr-TR" dirty="0" smtClean="0"/>
              <a:t> </a:t>
            </a:r>
            <a:r>
              <a:rPr lang="tr-TR" dirty="0" err="1"/>
              <a:t>v</a:t>
            </a:r>
            <a:r>
              <a:rPr lang="tr-TR" dirty="0" err="1" smtClean="0"/>
              <a:t>alue</a:t>
            </a:r>
            <a:r>
              <a:rPr lang="tr-TR" dirty="0" smtClean="0"/>
              <a:t>;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</a:t>
            </a:r>
            <a:r>
              <a:rPr lang="tr-TR" dirty="0" smtClean="0"/>
              <a:t> </a:t>
            </a:r>
            <a:r>
              <a:rPr lang="tr-TR" dirty="0" err="1" smtClean="0"/>
              <a:t>ohm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154kV </a:t>
            </a:r>
            <a:r>
              <a:rPr lang="tr-TR" dirty="0" err="1" smtClean="0"/>
              <a:t>subs</a:t>
            </a:r>
            <a:endParaRPr lang="tr-TR" dirty="0" smtClean="0"/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</a:t>
            </a:r>
            <a:r>
              <a:rPr lang="tr-TR" dirty="0" smtClean="0"/>
              <a:t> </a:t>
            </a:r>
            <a:r>
              <a:rPr lang="tr-TR" dirty="0" err="1" smtClean="0"/>
              <a:t>ohm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400kV </a:t>
            </a:r>
            <a:r>
              <a:rPr lang="tr-TR" dirty="0" err="1" smtClean="0"/>
              <a:t>subs</a:t>
            </a: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1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Testing</a:t>
            </a:r>
            <a:r>
              <a:rPr lang="tr-TR" cap="none" dirty="0" smtClean="0"/>
              <a:t> Experience-1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tr-TR" dirty="0" err="1" smtClean="0">
                <a:solidFill>
                  <a:srgbClr val="FF0000"/>
                </a:solidFill>
              </a:rPr>
              <a:t>Testing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for</a:t>
            </a:r>
            <a:r>
              <a:rPr lang="tr-TR" dirty="0" smtClean="0">
                <a:solidFill>
                  <a:srgbClr val="FF0000"/>
                </a:solidFill>
              </a:rPr>
              <a:t> 400 &amp; 170 </a:t>
            </a:r>
            <a:r>
              <a:rPr lang="tr-TR" dirty="0" err="1" smtClean="0">
                <a:solidFill>
                  <a:srgbClr val="FF0000"/>
                </a:solidFill>
              </a:rPr>
              <a:t>kV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energised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</a:t>
            </a:r>
            <a:r>
              <a:rPr lang="tr-TR" dirty="0" err="1" smtClean="0">
                <a:solidFill>
                  <a:srgbClr val="FF0000"/>
                </a:solidFill>
              </a:rPr>
              <a:t>verhead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Line</a:t>
            </a:r>
            <a:r>
              <a:rPr lang="tr-TR" dirty="0" err="1">
                <a:solidFill>
                  <a:srgbClr val="FF0000"/>
                </a:solidFill>
              </a:rPr>
              <a:t>s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Tower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Earthing</a:t>
            </a:r>
            <a:r>
              <a:rPr lang="tr-TR" dirty="0" smtClean="0">
                <a:solidFill>
                  <a:srgbClr val="FF0000"/>
                </a:solidFill>
              </a:rPr>
              <a:t>):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Total of 22 </a:t>
            </a:r>
            <a:r>
              <a:rPr lang="tr-TR" dirty="0" err="1" smtClean="0"/>
              <a:t>testing</a:t>
            </a:r>
            <a:r>
              <a:rPr lang="tr-TR" dirty="0" smtClean="0"/>
              <a:t> set </a:t>
            </a:r>
            <a:r>
              <a:rPr lang="tr-TR" dirty="0" err="1" smtClean="0"/>
              <a:t>purchased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err="1" smtClean="0"/>
              <a:t>Measurements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being</a:t>
            </a:r>
            <a:r>
              <a:rPr lang="tr-TR" dirty="0" smtClean="0"/>
              <a:t> </a:t>
            </a:r>
            <a:r>
              <a:rPr lang="tr-TR" dirty="0" err="1" smtClean="0"/>
              <a:t>carried</a:t>
            </a:r>
            <a:r>
              <a:rPr lang="tr-TR" dirty="0" smtClean="0"/>
              <a:t> since </a:t>
            </a:r>
            <a:r>
              <a:rPr lang="tr-TR" dirty="0" err="1" smtClean="0"/>
              <a:t>end</a:t>
            </a:r>
            <a:r>
              <a:rPr lang="tr-TR" dirty="0" smtClean="0"/>
              <a:t> of 2017</a:t>
            </a:r>
          </a:p>
          <a:p>
            <a:pPr>
              <a:buFont typeface="Arial" charset="0"/>
              <a:buChar char="•"/>
            </a:pPr>
            <a:r>
              <a:rPr lang="tr-TR" dirty="0" err="1" smtClean="0">
                <a:solidFill>
                  <a:srgbClr val="FF0000"/>
                </a:solidFill>
              </a:rPr>
              <a:t>Testing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for</a:t>
            </a:r>
            <a:r>
              <a:rPr lang="tr-TR" dirty="0" smtClean="0">
                <a:solidFill>
                  <a:srgbClr val="FF0000"/>
                </a:solidFill>
              </a:rPr>
              <a:t> 400 &amp; 170 </a:t>
            </a:r>
            <a:r>
              <a:rPr lang="tr-TR" dirty="0" err="1" smtClean="0">
                <a:solidFill>
                  <a:srgbClr val="FF0000"/>
                </a:solidFill>
              </a:rPr>
              <a:t>kV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energised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Substations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 err="1" smtClean="0">
                <a:solidFill>
                  <a:srgbClr val="FF0000"/>
                </a:solidFill>
              </a:rPr>
              <a:t>Substation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Earthing</a:t>
            </a:r>
            <a:r>
              <a:rPr lang="tr-TR" dirty="0" smtClean="0">
                <a:solidFill>
                  <a:srgbClr val="FF0000"/>
                </a:solidFill>
              </a:rPr>
              <a:t>): 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1 </a:t>
            </a:r>
            <a:r>
              <a:rPr lang="tr-TR" dirty="0" err="1" smtClean="0"/>
              <a:t>complete</a:t>
            </a:r>
            <a:r>
              <a:rPr lang="tr-TR" dirty="0" smtClean="0"/>
              <a:t> </a:t>
            </a:r>
            <a:r>
              <a:rPr lang="tr-TR" dirty="0" err="1" smtClean="0"/>
              <a:t>testing</a:t>
            </a:r>
            <a:r>
              <a:rPr lang="tr-TR" dirty="0" smtClean="0"/>
              <a:t> set </a:t>
            </a:r>
            <a:r>
              <a:rPr lang="tr-TR" dirty="0" err="1" smtClean="0"/>
              <a:t>purchased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Total of 22 </a:t>
            </a:r>
            <a:r>
              <a:rPr lang="tr-TR" dirty="0" err="1" smtClean="0"/>
              <a:t>subs</a:t>
            </a:r>
            <a:r>
              <a:rPr lang="tr-TR" dirty="0" smtClean="0"/>
              <a:t> </a:t>
            </a:r>
            <a:r>
              <a:rPr lang="tr-TR" dirty="0" err="1" smtClean="0"/>
              <a:t>tested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tr-TR" dirty="0" smtClean="0"/>
              <a:t> </a:t>
            </a:r>
            <a:r>
              <a:rPr lang="tr-TR" dirty="0" err="1" smtClean="0"/>
              <a:t>months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‘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Earthing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r>
              <a:rPr lang="tr-TR" dirty="0" smtClean="0"/>
              <a:t>’ </a:t>
            </a:r>
            <a:r>
              <a:rPr lang="tr-TR" dirty="0" err="1" smtClean="0"/>
              <a:t>reports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prepared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‘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  <a:r>
              <a:rPr lang="tr-TR" dirty="0" smtClean="0"/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tr-TR" dirty="0" smtClean="0"/>
              <a:t>’ </a:t>
            </a:r>
            <a:r>
              <a:rPr lang="tr-TR" dirty="0" err="1" smtClean="0"/>
              <a:t>section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reports</a:t>
            </a:r>
            <a:r>
              <a:rPr lang="tr-TR" dirty="0" smtClean="0"/>
              <a:t> </a:t>
            </a:r>
            <a:r>
              <a:rPr lang="tr-TR" dirty="0" err="1" smtClean="0"/>
              <a:t>once</a:t>
            </a:r>
            <a:r>
              <a:rPr lang="tr-TR" dirty="0" smtClean="0"/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CDEGS</a:t>
            </a:r>
            <a:r>
              <a:rPr lang="tr-TR" dirty="0" smtClean="0"/>
              <a:t> </a:t>
            </a:r>
            <a:r>
              <a:rPr lang="tr-TR" dirty="0" err="1" smtClean="0"/>
              <a:t>tool</a:t>
            </a:r>
            <a:r>
              <a:rPr lang="tr-TR" dirty="0" smtClean="0"/>
              <a:t> </a:t>
            </a:r>
            <a:r>
              <a:rPr lang="tr-TR" dirty="0" err="1" smtClean="0"/>
              <a:t>purchased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TEİAŞ</a:t>
            </a:r>
          </a:p>
          <a:p>
            <a:pPr marL="285750" indent="-285750">
              <a:buFontTx/>
              <a:buChar char="-"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19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Testing</a:t>
            </a:r>
            <a:r>
              <a:rPr lang="tr-TR" cap="none" dirty="0" smtClean="0"/>
              <a:t> Experience-2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3558"/>
            <a:ext cx="1496480" cy="86409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51670"/>
            <a:ext cx="1544992" cy="164553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923678"/>
            <a:ext cx="1461472" cy="157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771549"/>
            <a:ext cx="1512167" cy="107382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69" y="1995686"/>
            <a:ext cx="1644301" cy="150151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9712" y="771549"/>
            <a:ext cx="1461471" cy="98809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71549"/>
            <a:ext cx="2823607" cy="27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403648" y="4227934"/>
            <a:ext cx="5949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   CIT(</a:t>
            </a:r>
            <a:r>
              <a:rPr lang="tr-TR" sz="3200" dirty="0" err="1" smtClean="0"/>
              <a:t>Low</a:t>
            </a:r>
            <a:r>
              <a:rPr lang="tr-TR" sz="3200" dirty="0" smtClean="0"/>
              <a:t> </a:t>
            </a:r>
            <a:r>
              <a:rPr lang="tr-TR" sz="3200" dirty="0" err="1" smtClean="0"/>
              <a:t>Current</a:t>
            </a:r>
            <a:r>
              <a:rPr lang="tr-TR" sz="3200" dirty="0" smtClean="0"/>
              <a:t>, </a:t>
            </a:r>
            <a:r>
              <a:rPr lang="tr-TR" sz="3200" dirty="0" err="1" smtClean="0"/>
              <a:t>Off</a:t>
            </a:r>
            <a:r>
              <a:rPr lang="tr-TR" sz="3200" dirty="0" smtClean="0"/>
              <a:t> </a:t>
            </a:r>
            <a:r>
              <a:rPr lang="tr-TR" sz="3200" dirty="0" err="1" smtClean="0"/>
              <a:t>Frequency</a:t>
            </a:r>
            <a:r>
              <a:rPr lang="tr-TR" sz="3200" dirty="0" smtClean="0"/>
              <a:t>)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611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Understanding</a:t>
            </a:r>
            <a:r>
              <a:rPr lang="tr-TR" cap="none" dirty="0" smtClean="0"/>
              <a:t> of </a:t>
            </a:r>
            <a:r>
              <a:rPr lang="tr-TR" cap="none" dirty="0" err="1" smtClean="0"/>
              <a:t>Testing</a:t>
            </a:r>
            <a:r>
              <a:rPr lang="tr-TR" cap="none" dirty="0" smtClean="0"/>
              <a:t> Practices-1</a:t>
            </a:r>
            <a:endParaRPr lang="tr-TR" cap="non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3558"/>
            <a:ext cx="2186315" cy="2828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9542"/>
            <a:ext cx="28083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80" y="611510"/>
            <a:ext cx="3024336" cy="31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74" y="3795886"/>
            <a:ext cx="2016224" cy="5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6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Understanding</a:t>
            </a:r>
            <a:r>
              <a:rPr lang="tr-TR" cap="none" dirty="0" smtClean="0"/>
              <a:t> </a:t>
            </a:r>
            <a:r>
              <a:rPr lang="tr-TR" cap="none" dirty="0"/>
              <a:t>of </a:t>
            </a:r>
            <a:r>
              <a:rPr lang="tr-TR" cap="none" dirty="0" err="1"/>
              <a:t>Testing</a:t>
            </a:r>
            <a:r>
              <a:rPr lang="tr-TR" cap="none" dirty="0"/>
              <a:t> </a:t>
            </a:r>
            <a:r>
              <a:rPr lang="tr-TR" cap="none" dirty="0" smtClean="0"/>
              <a:t>Practices-2</a:t>
            </a:r>
            <a:endParaRPr lang="tr-TR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71550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etin kutusu 7"/>
          <p:cNvSpPr txBox="1"/>
          <p:nvPr/>
        </p:nvSpPr>
        <p:spPr>
          <a:xfrm>
            <a:off x="8597621" y="20270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9" descr="CIT Circuit3 with 3 phase generator_sg.wmf"/>
          <p:cNvPicPr>
            <a:picLocks noChangeAspect="1"/>
          </p:cNvPicPr>
          <p:nvPr/>
        </p:nvPicPr>
        <p:blipFill>
          <a:blip r:embed="rId4" cstate="print"/>
          <a:srcRect l="9751" t="12729" r="16313" b="21502"/>
          <a:stretch>
            <a:fillRect/>
          </a:stretch>
        </p:blipFill>
        <p:spPr>
          <a:xfrm>
            <a:off x="323528" y="915566"/>
            <a:ext cx="4042162" cy="237626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39" y="3812158"/>
            <a:ext cx="5035302" cy="127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071922" y="42640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8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Obligations</a:t>
            </a:r>
            <a:r>
              <a:rPr lang="tr-TR" cap="none" dirty="0" smtClean="0"/>
              <a:t>(</a:t>
            </a:r>
            <a:r>
              <a:rPr lang="tr-TR" cap="none" dirty="0" err="1" smtClean="0"/>
              <a:t>Compliance</a:t>
            </a:r>
            <a:r>
              <a:rPr lang="tr-TR" cap="none" dirty="0" smtClean="0"/>
              <a:t>)-1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AutoNum type="romanLcParenR"/>
            </a:pPr>
            <a:r>
              <a:rPr lang="tr-TR" dirty="0" smtClean="0"/>
              <a:t>TS EN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50522</a:t>
            </a:r>
            <a:r>
              <a:rPr lang="tr-TR" dirty="0" smtClean="0"/>
              <a:t>(</a:t>
            </a:r>
            <a:r>
              <a:rPr lang="tr-TR" dirty="0" err="1" smtClean="0"/>
              <a:t>Section</a:t>
            </a:r>
            <a:r>
              <a:rPr lang="tr-TR" dirty="0" smtClean="0"/>
              <a:t>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&amp; 9</a:t>
            </a:r>
            <a:r>
              <a:rPr lang="tr-TR" dirty="0" smtClean="0"/>
              <a:t>)                ii)      TS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13817</a:t>
            </a:r>
            <a:r>
              <a:rPr lang="tr-TR" dirty="0" smtClean="0"/>
              <a:t>(</a:t>
            </a:r>
            <a:r>
              <a:rPr lang="tr-TR" dirty="0" err="1" smtClean="0"/>
              <a:t>Ref</a:t>
            </a:r>
            <a:r>
              <a:rPr lang="tr-TR" dirty="0" smtClean="0"/>
              <a:t>: IEEE 81-2012)</a:t>
            </a:r>
          </a:p>
          <a:p>
            <a:pPr marL="0" indent="0"/>
            <a:endParaRPr lang="tr-TR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5606"/>
            <a:ext cx="38884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1590"/>
            <a:ext cx="422113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1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343F94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18927</TotalTime>
  <Words>1054</Words>
  <Application>Microsoft Office PowerPoint</Application>
  <PresentationFormat>Ekran Gösterisi (16:9)</PresentationFormat>
  <Paragraphs>513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Concourse</vt:lpstr>
      <vt:lpstr>Custom Design</vt:lpstr>
      <vt:lpstr>Storyboard Layouts</vt:lpstr>
      <vt:lpstr>Açılar</vt:lpstr>
      <vt:lpstr>Substation Earthing</vt:lpstr>
      <vt:lpstr>TEİAŞ(Turkish Electricity Transmission Company)</vt:lpstr>
      <vt:lpstr>Transmission Lines &amp; Substations owned by TEİAŞ</vt:lpstr>
      <vt:lpstr>During Commissioning: Design Compliance Checks                          (Current Practice)</vt:lpstr>
      <vt:lpstr>Testing Experience-1</vt:lpstr>
      <vt:lpstr>Testing Experience-2</vt:lpstr>
      <vt:lpstr>Understanding of Testing Practices-1</vt:lpstr>
      <vt:lpstr>Understanding of Testing Practices-2</vt:lpstr>
      <vt:lpstr>Obligations(Compliance)-1</vt:lpstr>
      <vt:lpstr>Obligations(Compliance)-2</vt:lpstr>
      <vt:lpstr>The ‘A’ Team  </vt:lpstr>
      <vt:lpstr> COMPUTER Analysis TO BE CARRIED OUT</vt:lpstr>
      <vt:lpstr>Recently Established CIGRE WG;</vt:lpstr>
      <vt:lpstr>PowerPoint Sunusu</vt:lpstr>
    </vt:vector>
  </TitlesOfParts>
  <Company>TEİAŞ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 B3.54</dc:title>
  <dc:subject>Brief Presentation</dc:subject>
  <dc:creator>Ertuğrul PARTAL</dc:creator>
  <cp:lastModifiedBy>Ertuğrul PARTAL</cp:lastModifiedBy>
  <cp:revision>1232</cp:revision>
  <dcterms:created xsi:type="dcterms:W3CDTF">2012-07-12T23:21:49Z</dcterms:created>
  <dcterms:modified xsi:type="dcterms:W3CDTF">2019-09-11T09:35:25Z</dcterms:modified>
</cp:coreProperties>
</file>