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9" r:id="rId4"/>
    <p:sldId id="261" r:id="rId5"/>
    <p:sldId id="266" r:id="rId6"/>
    <p:sldId id="264" r:id="rId7"/>
    <p:sldId id="263" r:id="rId8"/>
    <p:sldId id="265" r:id="rId9"/>
    <p:sldId id="262" r:id="rId10"/>
    <p:sldId id="260" r:id="rId11"/>
    <p:sldId id="267" r:id="rId12"/>
    <p:sldId id="269" r:id="rId13"/>
    <p:sldId id="268" r:id="rId14"/>
    <p:sldId id="270" r:id="rId15"/>
    <p:sldId id="272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583"/>
    <a:srgbClr val="009900"/>
    <a:srgbClr val="3A9650"/>
    <a:srgbClr val="217162"/>
    <a:srgbClr val="197924"/>
    <a:srgbClr val="901C2F"/>
    <a:srgbClr val="AA2BC3"/>
    <a:srgbClr val="FFFF66"/>
    <a:srgbClr val="CCFFFF"/>
    <a:srgbClr val="A535A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09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2F0D9-C178-466A-8F69-DD7C2FA68403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D496C-E101-4CFB-A22A-8DB21ABB6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6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496C-E101-4CFB-A22A-8DB21ABB6B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0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496C-E101-4CFB-A22A-8DB21ABB6B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79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496C-E101-4CFB-A22A-8DB21ABB6B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25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496C-E101-4CFB-A22A-8DB21ABB6B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89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496C-E101-4CFB-A22A-8DB21ABB6B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72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496C-E101-4CFB-A22A-8DB21ABB6B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15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496C-E101-4CFB-A22A-8DB21ABB6B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1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496C-E101-4CFB-A22A-8DB21ABB6B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81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496C-E101-4CFB-A22A-8DB21ABB6B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3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496C-E101-4CFB-A22A-8DB21ABB6B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496C-E101-4CFB-A22A-8DB21ABB6B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8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496C-E101-4CFB-A22A-8DB21ABB6B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2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496C-E101-4CFB-A22A-8DB21ABB6B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64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496C-E101-4CFB-A22A-8DB21ABB6B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01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D496C-E101-4CFB-A22A-8DB21ABB6B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6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C6AB-DB65-4624-B058-DC6DAC673627}" type="datetime1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22F4-F34F-4CA5-8A3F-885F331477D0}" type="datetime1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BD53-E2D0-4B8F-91C0-DFF108A821FF}" type="datetime1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2DB1-D04B-4304-855A-04A3BBAA6074}" type="datetime1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6DE6-797D-4589-8A9C-91313E7ECE81}" type="datetime1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2847-30E1-4291-A6F2-A56E47C15233}" type="datetime1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0E0-D156-4699-A585-3716DC3C55DA}" type="datetime1">
              <a:rPr lang="fr-FR" smtClean="0"/>
              <a:t>08/10/2019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B61C-3FDE-4D12-951A-1FC55B18E005}" type="datetime1">
              <a:rPr lang="fr-FR" smtClean="0"/>
              <a:t>08/10/2019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62B2-EB03-41F4-9E42-ED70654CB4DD}" type="datetime1">
              <a:rPr lang="fr-FR" smtClean="0"/>
              <a:t>08/10/2019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232-01C6-424C-8057-45745EB0B23A}" type="datetime1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9D75-CC35-4C0B-9884-4110AFF0441F}" type="datetime1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21"/>
          <p:cNvPicPr preferRelativeResize="0"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638" y="809625"/>
            <a:ext cx="3911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ACE9B-2283-4AF3-893E-F657DD3C5EAB}" type="datetime1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F4F0B-59A3-46F8-B057-46B3D5CC0C5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403648" y="1243637"/>
            <a:ext cx="69490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Stray Loss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Evaluat</a:t>
            </a:r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on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and </a:t>
            </a:r>
            <a:endParaRPr lang="tr-T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Sh</a:t>
            </a:r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eld</a:t>
            </a:r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ng </a:t>
            </a:r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Structural</a:t>
            </a:r>
            <a:endParaRPr lang="tr-T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Parts of Power Transformers</a:t>
            </a:r>
            <a:endParaRPr lang="fr-F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5656" y="2967335"/>
            <a:ext cx="65527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Selim </a:t>
            </a:r>
            <a:r>
              <a:rPr lang="tr-TR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Yurekten, </a:t>
            </a:r>
            <a:r>
              <a:rPr lang="tr-TR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Turkey</a:t>
            </a:r>
            <a:endParaRPr lang="fr-FR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19153" y="4221088"/>
            <a:ext cx="35948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s.yurekten@enpay.com</a:t>
            </a:r>
            <a:endParaRPr lang="fr-FR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99" y="122089"/>
            <a:ext cx="1384859" cy="7146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14" y="6090845"/>
            <a:ext cx="3825038" cy="580965"/>
          </a:xfrm>
          <a:prstGeom prst="rect">
            <a:avLst/>
          </a:prstGeom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 rot="16200000">
            <a:off x="-3033018" y="3140528"/>
            <a:ext cx="6785114" cy="504055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49000">
                <a:srgbClr val="00990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7000">
                <a:srgbClr val="1F8583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tIns="72000" rIns="18000" anchor="ctr"/>
          <a:lstStyle/>
          <a:p>
            <a:pPr defTabSz="7620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    </a:t>
            </a:r>
            <a:r>
              <a:rPr lang="en-GB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2019 CIGRE SC-A2, B2 &amp; D1 INDIA COLLOQUIUM</a:t>
            </a:r>
            <a:endParaRPr lang="en-GB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9300"/>
            <a:ext cx="2211739" cy="407860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"/>
          <p:cNvSpPr txBox="1">
            <a:spLocks noChangeArrowheads="1"/>
          </p:cNvSpPr>
          <p:nvPr/>
        </p:nvSpPr>
        <p:spPr bwMode="auto">
          <a:xfrm rot="16200000">
            <a:off x="-3033018" y="3140528"/>
            <a:ext cx="6785114" cy="504055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49000">
                <a:srgbClr val="00990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7000">
                <a:srgbClr val="1F8583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tIns="72000" rIns="18000" anchor="ctr"/>
          <a:lstStyle/>
          <a:p>
            <a:pPr defTabSz="7620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    </a:t>
            </a:r>
            <a:r>
              <a:rPr lang="en-GB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2019 CIGRE SC-A2, B2 &amp; D1 INDIA COLLOQUIUM</a:t>
            </a:r>
            <a:endParaRPr lang="en-GB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115003" y="1700808"/>
            <a:ext cx="7705469" cy="1629360"/>
          </a:xfrm>
          <a:prstGeom prst="rect">
            <a:avLst/>
          </a:prstGeom>
          <a:noFill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tr-TR" dirty="0" err="1" smtClean="0"/>
              <a:t>bottom</a:t>
            </a:r>
            <a:r>
              <a:rPr lang="tr-TR" dirty="0" smtClean="0"/>
              <a:t> </a:t>
            </a:r>
            <a:r>
              <a:rPr lang="tr-TR" dirty="0" err="1" smtClean="0"/>
              <a:t>end</a:t>
            </a:r>
            <a:r>
              <a:rPr lang="tr-TR" dirty="0" smtClean="0"/>
              <a:t> </a:t>
            </a:r>
            <a:r>
              <a:rPr lang="tr-TR" dirty="0" err="1" smtClean="0"/>
              <a:t>shields</a:t>
            </a:r>
            <a:r>
              <a:rPr lang="tr-TR" dirty="0" smtClean="0"/>
              <a:t> </a:t>
            </a:r>
            <a:r>
              <a:rPr lang="tr-TR" dirty="0"/>
              <a:t>a</a:t>
            </a:r>
            <a:r>
              <a:rPr lang="en-US" dirty="0" err="1" smtClean="0"/>
              <a:t>nd</a:t>
            </a:r>
            <a:r>
              <a:rPr lang="en-US" dirty="0" smtClean="0"/>
              <a:t> clamps</a:t>
            </a:r>
            <a:r>
              <a:rPr lang="tr-TR" dirty="0" smtClean="0"/>
              <a:t> </a:t>
            </a:r>
            <a:r>
              <a:rPr lang="en-US" dirty="0" smtClean="0"/>
              <a:t>are </a:t>
            </a:r>
            <a:r>
              <a:rPr lang="en-US" dirty="0" smtClean="0"/>
              <a:t>in similar shape like yoke clamps and used mostly in bottom </a:t>
            </a:r>
            <a:r>
              <a:rPr lang="en-US" dirty="0" smtClean="0"/>
              <a:t>side, </a:t>
            </a:r>
            <a:r>
              <a:rPr lang="en-US" dirty="0" smtClean="0"/>
              <a:t>oriented so that flux is directed back into the core.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Using in big powers- and autotransformers </a:t>
            </a:r>
          </a:p>
          <a:p>
            <a:pPr marL="19050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1" indent="-190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2378810" y="359949"/>
            <a:ext cx="6279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 YOKE CLAMPING STRUCTURES</a:t>
            </a:r>
            <a:endParaRPr lang="fr-F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8" y="261181"/>
            <a:ext cx="1206814" cy="62274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573015"/>
            <a:ext cx="2414008" cy="1944216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330168"/>
            <a:ext cx="2119883" cy="21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0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"/>
          <p:cNvSpPr txBox="1">
            <a:spLocks noChangeArrowheads="1"/>
          </p:cNvSpPr>
          <p:nvPr/>
        </p:nvSpPr>
        <p:spPr bwMode="auto">
          <a:xfrm rot="16200000">
            <a:off x="-3033018" y="3140528"/>
            <a:ext cx="6785114" cy="504055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49000">
                <a:srgbClr val="00990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7000">
                <a:srgbClr val="1F8583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tIns="72000" rIns="18000" anchor="ctr"/>
          <a:lstStyle/>
          <a:p>
            <a:pPr defTabSz="7620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    </a:t>
            </a:r>
            <a:r>
              <a:rPr lang="en-GB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2019 CIGRE SC-A2, B2 &amp; D1 INDIA COLLOQUIUM</a:t>
            </a:r>
            <a:endParaRPr lang="en-GB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827584" y="1196752"/>
            <a:ext cx="7704856" cy="2232248"/>
          </a:xfrm>
          <a:prstGeom prst="rect">
            <a:avLst/>
          </a:prstGeom>
          <a:noFill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Flitch plates ‘’tie bars’’ used to</a:t>
            </a:r>
            <a:r>
              <a:rPr lang="en-US" dirty="0" smtClean="0">
                <a:solidFill>
                  <a:srgbClr val="FF0000"/>
                </a:solidFill>
              </a:rPr>
              <a:t> hold </a:t>
            </a:r>
            <a:r>
              <a:rPr lang="en-US" dirty="0" smtClean="0"/>
              <a:t>and compress core and for</a:t>
            </a:r>
            <a:r>
              <a:rPr lang="en-US" dirty="0" smtClean="0">
                <a:solidFill>
                  <a:srgbClr val="FF0000"/>
                </a:solidFill>
              </a:rPr>
              <a:t> lifting </a:t>
            </a:r>
            <a:r>
              <a:rPr lang="en-US" dirty="0" smtClean="0"/>
              <a:t>of them.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stray losses  are </a:t>
            </a:r>
            <a:r>
              <a:rPr lang="en-US" dirty="0" smtClean="0">
                <a:solidFill>
                  <a:srgbClr val="FF0000"/>
                </a:solidFill>
              </a:rPr>
              <a:t>approx.5-8%  </a:t>
            </a:r>
            <a:r>
              <a:rPr lang="en-US" dirty="0" smtClean="0"/>
              <a:t>of total stray losses.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3-D FEM simulation is a accurate method for calculation.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There are 4 different types,</a:t>
            </a:r>
            <a:r>
              <a:rPr lang="tr-TR" dirty="0" smtClean="0"/>
              <a:t> </a:t>
            </a:r>
            <a:r>
              <a:rPr lang="en-US" dirty="0" smtClean="0"/>
              <a:t>depend of the stray losses power.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Without slots</a:t>
            </a:r>
            <a:r>
              <a:rPr lang="en-US" dirty="0" smtClean="0"/>
              <a:t>, with  </a:t>
            </a:r>
            <a:r>
              <a:rPr lang="en-US" dirty="0" smtClean="0">
                <a:solidFill>
                  <a:srgbClr val="FF0000"/>
                </a:solidFill>
              </a:rPr>
              <a:t>limited slots</a:t>
            </a:r>
            <a:r>
              <a:rPr lang="en-US" dirty="0" smtClean="0"/>
              <a:t>, with </a:t>
            </a:r>
            <a:r>
              <a:rPr lang="en-US" dirty="0" smtClean="0">
                <a:solidFill>
                  <a:srgbClr val="FF0000"/>
                </a:solidFill>
              </a:rPr>
              <a:t>full slots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laminated </a:t>
            </a:r>
            <a:r>
              <a:rPr lang="en-US" dirty="0" smtClean="0"/>
              <a:t>type.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Laminated type is particularly for higher rating and generator transformers</a:t>
            </a:r>
          </a:p>
          <a:p>
            <a:endParaRPr lang="tr-TR" dirty="0"/>
          </a:p>
          <a:p>
            <a:pPr marL="190500" marR="0" lvl="1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1" indent="-190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2378810" y="359949"/>
            <a:ext cx="6279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3.A. FLITCH PLATES (TIE BARS)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8" y="261181"/>
            <a:ext cx="1206814" cy="62274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036" y="3428999"/>
            <a:ext cx="1656184" cy="262475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937" y="3304315"/>
            <a:ext cx="2358611" cy="2715977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14614"/>
            <a:ext cx="2978379" cy="225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1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"/>
          <p:cNvSpPr txBox="1">
            <a:spLocks noChangeArrowheads="1"/>
          </p:cNvSpPr>
          <p:nvPr/>
        </p:nvSpPr>
        <p:spPr bwMode="auto">
          <a:xfrm rot="16200000">
            <a:off x="-3033018" y="3140528"/>
            <a:ext cx="6785114" cy="504055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49000">
                <a:srgbClr val="00990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7000">
                <a:srgbClr val="1F8583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tIns="72000" rIns="18000" anchor="ctr"/>
          <a:lstStyle/>
          <a:p>
            <a:pPr defTabSz="7620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    </a:t>
            </a:r>
            <a:r>
              <a:rPr lang="en-GB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2019 CIGRE SC-A2, B2 &amp; D1 INDIA COLLOQUIUM</a:t>
            </a:r>
            <a:endParaRPr lang="en-GB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141658" y="1561062"/>
            <a:ext cx="4942510" cy="4604242"/>
          </a:xfrm>
          <a:prstGeom prst="rect">
            <a:avLst/>
          </a:prstGeom>
          <a:noFill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stray losses in core edge stack occur due to flux influence on core lamination</a:t>
            </a:r>
            <a:endParaRPr lang="tr-TR" dirty="0" smtClean="0"/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out side of laminations </a:t>
            </a:r>
            <a:r>
              <a:rPr lang="en-US" dirty="0" smtClean="0"/>
              <a:t>are subjected to this condition </a:t>
            </a:r>
            <a:endParaRPr lang="tr-TR" dirty="0" smtClean="0"/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Stray flux come </a:t>
            </a:r>
            <a:r>
              <a:rPr lang="en-US" dirty="0" smtClean="0">
                <a:solidFill>
                  <a:srgbClr val="FF0000"/>
                </a:solidFill>
              </a:rPr>
              <a:t>perpendicular</a:t>
            </a:r>
            <a:r>
              <a:rPr lang="en-US" dirty="0" smtClean="0"/>
              <a:t> in legs and induces big eddy currents. </a:t>
            </a:r>
            <a:endParaRPr lang="tr-TR" dirty="0" smtClean="0"/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First core step </a:t>
            </a:r>
            <a:r>
              <a:rPr lang="en-US" dirty="0" smtClean="0"/>
              <a:t>is usually split </a:t>
            </a:r>
            <a:r>
              <a:rPr lang="en-US" dirty="0" smtClean="0">
                <a:solidFill>
                  <a:srgbClr val="FF0000"/>
                </a:solidFill>
              </a:rPr>
              <a:t>in two or three </a:t>
            </a:r>
            <a:r>
              <a:rPr lang="en-US" dirty="0" smtClean="0"/>
              <a:t>parts</a:t>
            </a:r>
            <a:endParaRPr lang="tr-TR" dirty="0" smtClean="0"/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Big losses in core parts with large widths.</a:t>
            </a:r>
            <a:endParaRPr lang="tr-TR" dirty="0" smtClean="0"/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For simulation, 3-D FEM can have accurate result.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378810" y="359949"/>
            <a:ext cx="6279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3.B. CORE EDGE STACK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8" y="261181"/>
            <a:ext cx="1206814" cy="62274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340767"/>
            <a:ext cx="2016224" cy="404099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6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"/>
          <p:cNvSpPr txBox="1">
            <a:spLocks noChangeArrowheads="1"/>
          </p:cNvSpPr>
          <p:nvPr/>
        </p:nvSpPr>
        <p:spPr bwMode="auto">
          <a:xfrm rot="16200000">
            <a:off x="-3033018" y="3140528"/>
            <a:ext cx="6785114" cy="504055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49000">
                <a:srgbClr val="00990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7000">
                <a:srgbClr val="1F8583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tIns="72000" rIns="18000" anchor="ctr"/>
          <a:lstStyle/>
          <a:p>
            <a:pPr defTabSz="7620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    </a:t>
            </a:r>
            <a:r>
              <a:rPr lang="en-GB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2019 CIGRE SC-A2, B2 &amp; D1 INDIA COLLOQUIUM</a:t>
            </a:r>
            <a:endParaRPr lang="en-GB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147946" y="1880386"/>
            <a:ext cx="7543800" cy="4140901"/>
          </a:xfrm>
          <a:prstGeom prst="rect">
            <a:avLst/>
          </a:prstGeom>
          <a:noFill/>
        </p:spPr>
        <p:txBody>
          <a:bodyPr/>
          <a:lstStyle/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High current losses can cause high stray losses and temperature rises. In higher than approx.2500 Amps. bus bar are used.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In order to eliminate hot spots, bus-bar mounting plates with </a:t>
            </a:r>
            <a:r>
              <a:rPr lang="en-US" dirty="0" smtClean="0">
                <a:solidFill>
                  <a:srgbClr val="FF0000"/>
                </a:solidFill>
              </a:rPr>
              <a:t>non- magnetic stainless steel are inserted </a:t>
            </a:r>
            <a:r>
              <a:rPr lang="en-US" dirty="0" smtClean="0"/>
              <a:t>or made of </a:t>
            </a:r>
            <a:r>
              <a:rPr lang="en-US" dirty="0" smtClean="0">
                <a:solidFill>
                  <a:srgbClr val="FF0000"/>
                </a:solidFill>
              </a:rPr>
              <a:t>full stainless steel plates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Particularly currents in low voltage side of large generator step-up transformers and in tertiary windings of auto transformers can be extremely high. 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To optimize field effect 3-phase connection ,leads of all 3-phases can be grouped together.</a:t>
            </a:r>
          </a:p>
          <a:p>
            <a:pPr marL="19050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1" indent="-190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2378810" y="359949"/>
            <a:ext cx="627999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3.C.BUSHING MOUNTING PLATES / BUS-BARS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8" y="261181"/>
            <a:ext cx="1206814" cy="622747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2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"/>
          <p:cNvSpPr txBox="1">
            <a:spLocks noChangeArrowheads="1"/>
          </p:cNvSpPr>
          <p:nvPr/>
        </p:nvSpPr>
        <p:spPr bwMode="auto">
          <a:xfrm rot="16200000">
            <a:off x="-3033018" y="3140528"/>
            <a:ext cx="6785114" cy="504055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49000">
                <a:srgbClr val="00990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7000">
                <a:srgbClr val="1F8583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tIns="72000" rIns="18000" anchor="ctr"/>
          <a:lstStyle/>
          <a:p>
            <a:pPr defTabSz="7620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    </a:t>
            </a:r>
            <a:r>
              <a:rPr lang="en-GB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2019 CIGRE SC-A2, B2 &amp; D1 INDIA COLLOQUIUM</a:t>
            </a:r>
            <a:endParaRPr lang="en-GB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78810" y="359949"/>
            <a:ext cx="627999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3.C.BUSHING MOUNTING PLATES / BUS-BARS</a:t>
            </a:r>
            <a:endParaRPr lang="fr-F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8" y="261181"/>
            <a:ext cx="1206814" cy="62274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75" y="2633537"/>
            <a:ext cx="2091109" cy="151803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2420888"/>
            <a:ext cx="1956986" cy="79254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863" y="3657754"/>
            <a:ext cx="2883658" cy="987638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7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"/>
          <p:cNvSpPr txBox="1">
            <a:spLocks noChangeArrowheads="1"/>
          </p:cNvSpPr>
          <p:nvPr/>
        </p:nvSpPr>
        <p:spPr bwMode="auto">
          <a:xfrm rot="16200000">
            <a:off x="-3033018" y="3140528"/>
            <a:ext cx="6785114" cy="504055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49000">
                <a:srgbClr val="00990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7000">
                <a:srgbClr val="1F8583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tIns="72000" rIns="18000" anchor="ctr"/>
          <a:lstStyle/>
          <a:p>
            <a:pPr defTabSz="7620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    </a:t>
            </a:r>
            <a:r>
              <a:rPr lang="en-GB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2019 CIGRE SC-A2, B2 &amp; D1 INDIA COLLOQUIUM</a:t>
            </a:r>
            <a:endParaRPr lang="en-GB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971600" y="1340768"/>
            <a:ext cx="7543800" cy="4896543"/>
          </a:xfrm>
          <a:prstGeom prst="rect">
            <a:avLst/>
          </a:prstGeom>
          <a:noFill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We have studied the eddy currents and stray losses in the structural parts, and magnetic shielding of power transformers.</a:t>
            </a:r>
            <a:endParaRPr lang="tr-TR" dirty="0" smtClean="0"/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Big part of stray losses are in the tanks, in yoke clamping structures, and smaller in flitch plates, in core limb edge stacks.</a:t>
            </a:r>
            <a:endParaRPr lang="tr-TR" dirty="0" smtClean="0"/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better</a:t>
            </a:r>
            <a:r>
              <a:rPr lang="en-US" dirty="0" smtClean="0"/>
              <a:t> shielding materials and design for tank and yoke shielding are the</a:t>
            </a:r>
            <a:r>
              <a:rPr lang="en-US" dirty="0" smtClean="0">
                <a:solidFill>
                  <a:srgbClr val="FF0000"/>
                </a:solidFill>
              </a:rPr>
              <a:t> CRGO </a:t>
            </a:r>
            <a:r>
              <a:rPr lang="en-US" dirty="0" smtClean="0"/>
              <a:t>magnetic ribbons , as edge-wise shunts.</a:t>
            </a:r>
            <a:endParaRPr lang="tr-TR" dirty="0" smtClean="0"/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To study and calculation all of that places can be use various methods. The more successful one is the Finite element method FEM 3-D, some time can be enough also 2-D.</a:t>
            </a:r>
            <a:endParaRPr lang="tr-TR" dirty="0" smtClean="0"/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Accurate stray loss calculations are also required to meet guaranteed losses and to determine possible hot-spots in structural components.</a:t>
            </a:r>
          </a:p>
          <a:p>
            <a:pPr marL="381000" marR="0" lvl="1" indent="-190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1" indent="-190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2378810" y="359949"/>
            <a:ext cx="6279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CONCLUSION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8" y="261181"/>
            <a:ext cx="1206814" cy="622747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5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"/>
          <p:cNvSpPr txBox="1">
            <a:spLocks noChangeArrowheads="1"/>
          </p:cNvSpPr>
          <p:nvPr/>
        </p:nvSpPr>
        <p:spPr bwMode="auto">
          <a:xfrm rot="16200000">
            <a:off x="-3033018" y="3140528"/>
            <a:ext cx="6785114" cy="504055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49000">
                <a:srgbClr val="00990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7000">
                <a:srgbClr val="1F8583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tIns="72000" rIns="18000" anchor="ctr"/>
          <a:lstStyle/>
          <a:p>
            <a:pPr defTabSz="7620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    </a:t>
            </a:r>
            <a:r>
              <a:rPr lang="en-GB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2019 CIGRE SC-A2, B2 &amp; D1 INDIA COLLOQUIUM</a:t>
            </a:r>
            <a:endParaRPr lang="en-GB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899592" y="1196752"/>
            <a:ext cx="7543800" cy="4828927"/>
          </a:xfrm>
          <a:prstGeom prst="rect">
            <a:avLst/>
          </a:prstGeom>
          <a:noFill/>
        </p:spPr>
        <p:txBody>
          <a:bodyPr/>
          <a:lstStyle/>
          <a:p>
            <a:r>
              <a:rPr lang="tr-TR" dirty="0"/>
              <a:t> </a:t>
            </a:r>
            <a:r>
              <a:rPr lang="en-US" sz="2000" dirty="0" smtClean="0"/>
              <a:t>Summary</a:t>
            </a:r>
          </a:p>
          <a:p>
            <a:endParaRPr lang="en-US" sz="2000" dirty="0" smtClean="0"/>
          </a:p>
          <a:p>
            <a:r>
              <a:rPr lang="en-US" dirty="0" smtClean="0"/>
              <a:t> </a:t>
            </a:r>
            <a:r>
              <a:rPr lang="tr-TR" dirty="0" err="1" smtClean="0"/>
              <a:t>In</a:t>
            </a:r>
            <a:r>
              <a:rPr lang="en-US" dirty="0" err="1" smtClean="0"/>
              <a:t>troduction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1. Tank walls</a:t>
            </a:r>
          </a:p>
          <a:p>
            <a:r>
              <a:rPr lang="en-US" dirty="0" smtClean="0"/>
              <a:t>2. Yoke Clamping Structures</a:t>
            </a:r>
          </a:p>
          <a:p>
            <a:r>
              <a:rPr lang="en-US" dirty="0" smtClean="0"/>
              <a:t>3. The other parts</a:t>
            </a:r>
          </a:p>
          <a:p>
            <a:r>
              <a:rPr lang="en-US" dirty="0" smtClean="0"/>
              <a:t>3.A. Flitch Plates (Tie Bars) </a:t>
            </a:r>
          </a:p>
          <a:p>
            <a:r>
              <a:rPr lang="en-US" dirty="0" smtClean="0"/>
              <a:t>3.B. Core edge Stacks</a:t>
            </a:r>
          </a:p>
          <a:p>
            <a:r>
              <a:rPr lang="en-US" dirty="0" smtClean="0"/>
              <a:t>3.C. Bus Bars/Bushing Mounting Plates</a:t>
            </a:r>
          </a:p>
          <a:p>
            <a:endParaRPr lang="en-US" dirty="0" smtClean="0"/>
          </a:p>
          <a:p>
            <a:r>
              <a:rPr lang="en-US" dirty="0" smtClean="0"/>
              <a:t>Conclusion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81000" marR="0" lvl="1" indent="-190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8" y="261181"/>
            <a:ext cx="1206814" cy="622747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"/>
          <p:cNvSpPr txBox="1">
            <a:spLocks noChangeArrowheads="1"/>
          </p:cNvSpPr>
          <p:nvPr/>
        </p:nvSpPr>
        <p:spPr bwMode="auto">
          <a:xfrm rot="16200000">
            <a:off x="-3033018" y="3140528"/>
            <a:ext cx="6785114" cy="504055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49000">
                <a:srgbClr val="00990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7000">
                <a:srgbClr val="1F8583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tIns="72000" rIns="18000" anchor="ctr"/>
          <a:lstStyle/>
          <a:p>
            <a:pPr defTabSz="7620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    </a:t>
            </a:r>
            <a:r>
              <a:rPr lang="en-GB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2019 CIGRE SC-A2, B2 &amp; D1 INDIA COLLOQUIUM</a:t>
            </a:r>
            <a:endParaRPr lang="en-GB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171881" y="1772816"/>
            <a:ext cx="7543800" cy="4392488"/>
          </a:xfrm>
          <a:prstGeom prst="rect">
            <a:avLst/>
          </a:prstGeom>
          <a:noFill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will be focus on the stray losses ‘</a:t>
            </a:r>
            <a:r>
              <a:rPr lang="en-US" dirty="0" smtClean="0"/>
              <a:t>’</a:t>
            </a:r>
            <a:r>
              <a:rPr lang="tr-TR" dirty="0" err="1" smtClean="0">
                <a:solidFill>
                  <a:srgbClr val="FF0000"/>
                </a:solidFill>
              </a:rPr>
              <a:t>nonlinear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eddy </a:t>
            </a:r>
            <a:r>
              <a:rPr lang="en-US" dirty="0">
                <a:solidFill>
                  <a:srgbClr val="FF0000"/>
                </a:solidFill>
              </a:rPr>
              <a:t>current losses</a:t>
            </a:r>
            <a:r>
              <a:rPr lang="en-US" dirty="0"/>
              <a:t>, according to </a:t>
            </a:r>
            <a:r>
              <a:rPr lang="en-US" dirty="0">
                <a:solidFill>
                  <a:srgbClr val="FF0000"/>
                </a:solidFill>
              </a:rPr>
              <a:t>Faraday Law and Lenz Law</a:t>
            </a:r>
            <a:r>
              <a:rPr lang="en-US" dirty="0"/>
              <a:t>’’ and </a:t>
            </a:r>
            <a:r>
              <a:rPr lang="en-US" dirty="0">
                <a:solidFill>
                  <a:srgbClr val="FF0000"/>
                </a:solidFill>
              </a:rPr>
              <a:t>shielding in structural parts </a:t>
            </a:r>
            <a:r>
              <a:rPr lang="en-US" dirty="0"/>
              <a:t>in power transformers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shielding calculation/ simulation and design are important ,especially in larger power transformers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tr-T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stray load losses are mainly in copper parts ‘’windings,</a:t>
            </a:r>
            <a:r>
              <a:rPr lang="tr-TR" dirty="0"/>
              <a:t> </a:t>
            </a:r>
            <a:r>
              <a:rPr lang="en-US" dirty="0"/>
              <a:t>leads and connecting conductors’’ </a:t>
            </a:r>
            <a:r>
              <a:rPr lang="en-US" dirty="0">
                <a:solidFill>
                  <a:srgbClr val="FF0000"/>
                </a:solidFill>
              </a:rPr>
              <a:t>roughly 50%, and in structural parts </a:t>
            </a:r>
            <a:r>
              <a:rPr lang="en-US" dirty="0"/>
              <a:t>‘’tanks, yoke clamping structures, flitch plates /tie bars, core edges’’ </a:t>
            </a:r>
            <a:r>
              <a:rPr lang="en-US" dirty="0">
                <a:solidFill>
                  <a:srgbClr val="FF0000"/>
                </a:solidFill>
              </a:rPr>
              <a:t>the other half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Due to stray losses ,over heating in small areas, if not properly cooled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Effects of different manufacturing processes.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78810" y="359949"/>
            <a:ext cx="6279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SUMMARY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8" y="261181"/>
            <a:ext cx="1206814" cy="622747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6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"/>
          <p:cNvSpPr txBox="1">
            <a:spLocks noChangeArrowheads="1"/>
          </p:cNvSpPr>
          <p:nvPr/>
        </p:nvSpPr>
        <p:spPr bwMode="auto">
          <a:xfrm rot="16200000">
            <a:off x="-3033018" y="3140528"/>
            <a:ext cx="6785114" cy="504055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49000">
                <a:srgbClr val="00990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7000">
                <a:srgbClr val="1F8583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tIns="72000" rIns="18000" anchor="ctr"/>
          <a:lstStyle/>
          <a:p>
            <a:pPr defTabSz="7620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    </a:t>
            </a:r>
            <a:r>
              <a:rPr lang="en-GB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2019 CIGRE SC-A2, B2 &amp; D1 INDIA COLLOQUIUM</a:t>
            </a:r>
            <a:endParaRPr lang="en-GB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803406" y="1144996"/>
            <a:ext cx="5605922" cy="5290650"/>
          </a:xfrm>
          <a:prstGeom prst="rect">
            <a:avLst/>
          </a:prstGeom>
          <a:noFill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Stray loss is a component of load loss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Structural parts are generally low carbon steel with high magnetic, high electrical conductivity, and large thickness 7-15 mm.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Penetration depth ‘’skin effect’’ of magnetic field is much thinner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result : Higher eddy currents and occurring of the stray losses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Major part </a:t>
            </a:r>
            <a:r>
              <a:rPr lang="en-US" dirty="0" smtClean="0"/>
              <a:t>of stray losses are in the</a:t>
            </a:r>
            <a:r>
              <a:rPr lang="en-US" dirty="0" smtClean="0">
                <a:solidFill>
                  <a:srgbClr val="FF0000"/>
                </a:solidFill>
              </a:rPr>
              <a:t> tank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core clamping plates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smaller </a:t>
            </a:r>
            <a:r>
              <a:rPr lang="en-US" dirty="0" smtClean="0"/>
              <a:t>are in </a:t>
            </a:r>
            <a:r>
              <a:rPr lang="en-US" dirty="0" smtClean="0">
                <a:solidFill>
                  <a:srgbClr val="FF0000"/>
                </a:solidFill>
              </a:rPr>
              <a:t>flitch plates/tie-bars ,edge stacks, high current bars.</a:t>
            </a:r>
          </a:p>
          <a:p>
            <a:pPr algn="just"/>
            <a:r>
              <a:rPr lang="en-US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If the </a:t>
            </a:r>
            <a:r>
              <a:rPr lang="en-US" dirty="0" smtClean="0">
                <a:solidFill>
                  <a:srgbClr val="FF0000"/>
                </a:solidFill>
              </a:rPr>
              <a:t>flux density </a:t>
            </a:r>
            <a:r>
              <a:rPr lang="en-US" dirty="0" smtClean="0"/>
              <a:t>becomes </a:t>
            </a:r>
            <a:r>
              <a:rPr lang="en-US" dirty="0" smtClean="0">
                <a:solidFill>
                  <a:srgbClr val="FF0000"/>
                </a:solidFill>
              </a:rPr>
              <a:t>too high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excessive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temperature</a:t>
            </a:r>
            <a:r>
              <a:rPr lang="en-US" dirty="0" smtClean="0"/>
              <a:t> rise always the result with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78810" y="359949"/>
            <a:ext cx="6279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INTRODUCTION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8" y="261181"/>
            <a:ext cx="1206814" cy="62274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3" y="1090678"/>
            <a:ext cx="2016555" cy="4858602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5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"/>
          <p:cNvSpPr txBox="1">
            <a:spLocks noChangeArrowheads="1"/>
          </p:cNvSpPr>
          <p:nvPr/>
        </p:nvSpPr>
        <p:spPr bwMode="auto">
          <a:xfrm rot="16200000">
            <a:off x="-3033018" y="3140528"/>
            <a:ext cx="6785114" cy="504055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49000">
                <a:srgbClr val="00990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7000">
                <a:srgbClr val="1F8583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tIns="72000" rIns="18000" anchor="ctr"/>
          <a:lstStyle/>
          <a:p>
            <a:pPr defTabSz="7620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    </a:t>
            </a:r>
            <a:r>
              <a:rPr lang="en-GB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2019 CIGRE SC-A2, B2 &amp; D1 INDIA COLLOQUIUM</a:t>
            </a:r>
            <a:endParaRPr lang="en-GB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043608" y="1628800"/>
            <a:ext cx="7704856" cy="4680520"/>
          </a:xfrm>
          <a:prstGeom prst="rect">
            <a:avLst/>
          </a:prstGeom>
          <a:noFill/>
        </p:spPr>
        <p:txBody>
          <a:bodyPr/>
          <a:lstStyle/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stray load losses in power transformers are in </a:t>
            </a:r>
            <a:r>
              <a:rPr lang="en-US" dirty="0" smtClean="0">
                <a:solidFill>
                  <a:srgbClr val="FF0000"/>
                </a:solidFill>
              </a:rPr>
              <a:t>copper parts </a:t>
            </a:r>
            <a:r>
              <a:rPr lang="en-US" dirty="0" smtClean="0"/>
              <a:t>(windings, leads, connecting Conductors) </a:t>
            </a:r>
            <a:r>
              <a:rPr lang="en-US" dirty="0" smtClean="0">
                <a:solidFill>
                  <a:srgbClr val="FF0000"/>
                </a:solidFill>
              </a:rPr>
              <a:t>approx.50 % </a:t>
            </a:r>
            <a:r>
              <a:rPr lang="en-US" dirty="0" smtClean="0"/>
              <a:t>and in the </a:t>
            </a:r>
            <a:r>
              <a:rPr lang="en-US" dirty="0" smtClean="0">
                <a:solidFill>
                  <a:srgbClr val="FF0000"/>
                </a:solidFill>
              </a:rPr>
              <a:t>structural parts </a:t>
            </a:r>
            <a:r>
              <a:rPr lang="en-US" dirty="0" smtClean="0"/>
              <a:t>(tanks, yokes, clamping structures, flitch plates, core edges)</a:t>
            </a:r>
            <a:r>
              <a:rPr lang="en-US" dirty="0" smtClean="0">
                <a:solidFill>
                  <a:srgbClr val="FF0000"/>
                </a:solidFill>
              </a:rPr>
              <a:t> other approx. 50%.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stray flux departing radially from outer windings, gives rise to eddy current losses and hot-spots in the tank, in the yokes clamping parts and all the other structural parts. Hot-spots cause overheating. </a:t>
            </a:r>
            <a:br>
              <a:rPr lang="en-US" dirty="0" smtClean="0"/>
            </a:br>
            <a:r>
              <a:rPr lang="en-US" dirty="0" smtClean="0"/>
              <a:t>There are various ways to control and minimize stray losses.               </a:t>
            </a:r>
            <a:br>
              <a:rPr lang="en-US" dirty="0" smtClean="0"/>
            </a:br>
            <a:endParaRPr lang="en-US" dirty="0" smtClean="0"/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Roughly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tr-TR" dirty="0" err="1" smtClean="0"/>
              <a:t>calculation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of eddy current loss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81000" marR="0" lvl="1" indent="-190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P=K B</a:t>
            </a:r>
            <a:r>
              <a:rPr kumimoji="0" lang="tr-T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²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f </a:t>
            </a:r>
            <a:r>
              <a:rPr kumimoji="0" lang="tr-T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²</a:t>
            </a:r>
            <a:r>
              <a:rPr lang="en-US" dirty="0" smtClean="0"/>
              <a:t>t</a:t>
            </a:r>
            <a:r>
              <a:rPr lang="tr-TR" dirty="0" smtClean="0"/>
              <a:t>²</a:t>
            </a:r>
            <a:endParaRPr lang="en-US" dirty="0" smtClean="0"/>
          </a:p>
          <a:p>
            <a:pPr marL="381000" marR="0" lvl="1" indent="-190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K= constant , B= magnetic induction, f=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frequency, t= material thick.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2378810" y="359949"/>
            <a:ext cx="6279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 TANK WALLS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8" y="261181"/>
            <a:ext cx="1206814" cy="622747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3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"/>
          <p:cNvSpPr txBox="1">
            <a:spLocks noChangeArrowheads="1"/>
          </p:cNvSpPr>
          <p:nvPr/>
        </p:nvSpPr>
        <p:spPr bwMode="auto">
          <a:xfrm rot="16200000">
            <a:off x="-3033018" y="3140528"/>
            <a:ext cx="6785114" cy="504055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49000">
                <a:srgbClr val="00990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7000">
                <a:srgbClr val="1F8583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tIns="72000" rIns="18000" anchor="ctr"/>
          <a:lstStyle/>
          <a:p>
            <a:pPr defTabSz="7620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    </a:t>
            </a:r>
            <a:r>
              <a:rPr lang="en-GB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2019 CIGRE SC-A2, B2 &amp; D1 INDIA COLLOQUIUM</a:t>
            </a:r>
            <a:endParaRPr lang="en-GB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906905" y="1196752"/>
            <a:ext cx="7543800" cy="2016224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For the accurate result of </a:t>
            </a:r>
            <a:r>
              <a:rPr lang="en-US" dirty="0" smtClean="0">
                <a:solidFill>
                  <a:srgbClr val="FF0000"/>
                </a:solidFill>
              </a:rPr>
              <a:t>nonlinear eddy current analysis;</a:t>
            </a:r>
            <a:r>
              <a:rPr lang="en-US" dirty="0" smtClean="0">
                <a:solidFill>
                  <a:srgbClr val="FF0000"/>
                </a:solidFill>
              </a:rPr>
              <a:t> 3-D FEM simulation with advanced analysis tools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must be used. </a:t>
            </a:r>
          </a:p>
          <a:p>
            <a:r>
              <a:rPr lang="en-US" dirty="0" smtClean="0"/>
              <a:t>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Better optimization of the shunts and design of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Estimation and reduction of stray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</a:t>
            </a:r>
            <a:r>
              <a:rPr lang="en-US" dirty="0" smtClean="0"/>
              <a:t>n shorter time</a:t>
            </a:r>
          </a:p>
          <a:p>
            <a:endParaRPr lang="en-US" dirty="0" smtClean="0"/>
          </a:p>
          <a:p>
            <a:pPr marL="4762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62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2378810" y="359949"/>
            <a:ext cx="6279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 TANK WALLS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8" y="261181"/>
            <a:ext cx="1206814" cy="62274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140968"/>
            <a:ext cx="3096344" cy="3231294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1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"/>
          <p:cNvSpPr txBox="1">
            <a:spLocks noChangeArrowheads="1"/>
          </p:cNvSpPr>
          <p:nvPr/>
        </p:nvSpPr>
        <p:spPr bwMode="auto">
          <a:xfrm rot="16200000">
            <a:off x="-3033018" y="3140528"/>
            <a:ext cx="6785114" cy="504055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49000">
                <a:srgbClr val="00990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7000">
                <a:srgbClr val="1F8583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tIns="72000" rIns="18000" anchor="ctr"/>
          <a:lstStyle/>
          <a:p>
            <a:pPr defTabSz="7620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    </a:t>
            </a:r>
            <a:r>
              <a:rPr lang="en-GB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2019 CIGRE SC-A2, B2 &amp; D1 INDIA COLLOQUIUM</a:t>
            </a:r>
            <a:endParaRPr lang="en-GB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114607" y="1518364"/>
            <a:ext cx="4104456" cy="3672408"/>
          </a:xfrm>
          <a:prstGeom prst="rect">
            <a:avLst/>
          </a:prstGeom>
          <a:noFill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In practice there are </a:t>
            </a:r>
            <a:r>
              <a:rPr lang="en-US" dirty="0" smtClean="0">
                <a:solidFill>
                  <a:srgbClr val="FF0000"/>
                </a:solidFill>
              </a:rPr>
              <a:t>two types </a:t>
            </a:r>
            <a:r>
              <a:rPr lang="en-US" dirty="0" smtClean="0"/>
              <a:t>of magnetic shunt elements from </a:t>
            </a:r>
            <a:r>
              <a:rPr lang="en-US" dirty="0" smtClean="0">
                <a:solidFill>
                  <a:srgbClr val="FF0000"/>
                </a:solidFill>
              </a:rPr>
              <a:t>CRGO</a:t>
            </a:r>
            <a:r>
              <a:rPr lang="en-US" dirty="0" smtClean="0"/>
              <a:t> used.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Wid</a:t>
            </a:r>
            <a:r>
              <a:rPr lang="tr-TR" smtClean="0">
                <a:solidFill>
                  <a:srgbClr val="FF0000"/>
                </a:solidFill>
              </a:rPr>
              <a:t>e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band shunts </a:t>
            </a:r>
            <a:r>
              <a:rPr lang="en-US" dirty="0" smtClean="0"/>
              <a:t>placed parallel on the tank wall,  they have  stray losses more and some other disadvantages to compare with </a:t>
            </a:r>
            <a:r>
              <a:rPr lang="en-US" dirty="0" smtClean="0">
                <a:solidFill>
                  <a:srgbClr val="FF0000"/>
                </a:solidFill>
              </a:rPr>
              <a:t>edge-wise type</a:t>
            </a:r>
            <a:r>
              <a:rPr lang="en-US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edge- wise </a:t>
            </a:r>
            <a:r>
              <a:rPr lang="en-US" dirty="0" smtClean="0"/>
              <a:t>shunts have less stray losses,</a:t>
            </a:r>
            <a:r>
              <a:rPr lang="tr-TR" dirty="0" smtClean="0"/>
              <a:t> </a:t>
            </a:r>
            <a:r>
              <a:rPr lang="en-US" dirty="0" smtClean="0"/>
              <a:t>more advantage.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81000" marR="0" lvl="1" indent="-190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2378810" y="359949"/>
            <a:ext cx="6279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 TANK WALLS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8" y="261181"/>
            <a:ext cx="1206814" cy="62274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226569"/>
            <a:ext cx="2341067" cy="165825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3449013"/>
            <a:ext cx="2304488" cy="1780186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8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"/>
          <p:cNvSpPr txBox="1">
            <a:spLocks noChangeArrowheads="1"/>
          </p:cNvSpPr>
          <p:nvPr/>
        </p:nvSpPr>
        <p:spPr bwMode="auto">
          <a:xfrm rot="16200000">
            <a:off x="-3033018" y="3140528"/>
            <a:ext cx="6785114" cy="504055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49000">
                <a:srgbClr val="00990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7000">
                <a:srgbClr val="1F8583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tIns="72000" rIns="18000" anchor="ctr"/>
          <a:lstStyle/>
          <a:p>
            <a:pPr defTabSz="7620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    </a:t>
            </a:r>
            <a:r>
              <a:rPr lang="en-GB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2019 CIGRE SC-A2, B2 &amp; D1 INDIA COLLOQUIUM</a:t>
            </a:r>
            <a:endParaRPr lang="en-GB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899592" y="1196752"/>
            <a:ext cx="7920880" cy="4828927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One result of the with analytical calculated stray losses in the tank walls:</a:t>
            </a:r>
          </a:p>
          <a:p>
            <a:endParaRPr lang="en-US" dirty="0" smtClean="0"/>
          </a:p>
          <a:p>
            <a:r>
              <a:rPr lang="en-US" dirty="0" smtClean="0"/>
              <a:t>Main data of the power transformer	: 500 MVA, 400 kV,60 Hz, 3/0</a:t>
            </a:r>
          </a:p>
          <a:p>
            <a:r>
              <a:rPr lang="en-US" dirty="0" smtClean="0"/>
              <a:t>Stray loss in tank walls without shunt	: 138,48 kW</a:t>
            </a:r>
          </a:p>
          <a:p>
            <a:r>
              <a:rPr lang="en-US" dirty="0" smtClean="0"/>
              <a:t>Stray loss in tank </a:t>
            </a:r>
            <a:r>
              <a:rPr lang="en-US" dirty="0"/>
              <a:t>walls</a:t>
            </a:r>
            <a:r>
              <a:rPr lang="en-US" dirty="0" smtClean="0"/>
              <a:t> with shunt	: 61,11 kW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advantage			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77,37 kW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altLang="tr-TR" dirty="0" smtClean="0"/>
              <a:t>Main data of Auto Transformer	: 125 MVA 230/121/10,5 kV.</a:t>
            </a:r>
          </a:p>
          <a:p>
            <a:r>
              <a:rPr lang="en-US" dirty="0" smtClean="0"/>
              <a:t>Stray loss in tank walls without shunt	:   51, 8 kW</a:t>
            </a:r>
          </a:p>
          <a:p>
            <a:r>
              <a:rPr lang="en-US" dirty="0" smtClean="0"/>
              <a:t>Stray loss in tank walls with shunt	:     6,9  kW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advantage			</a:t>
            </a:r>
            <a:r>
              <a:rPr lang="en-US" dirty="0" smtClean="0"/>
              <a:t>:   </a:t>
            </a:r>
            <a:r>
              <a:rPr lang="en-US" dirty="0" smtClean="0">
                <a:solidFill>
                  <a:srgbClr val="FF0000"/>
                </a:solidFill>
              </a:rPr>
              <a:t>44,9 kW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The capitalized expenses the shielding's are beneficial. Because their cost are greatly lower than capitalized load losses cost.</a:t>
            </a:r>
          </a:p>
          <a:p>
            <a:pPr marL="19050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1" indent="-190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2378810" y="359949"/>
            <a:ext cx="6279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 TANK WALLS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8" y="261181"/>
            <a:ext cx="1206814" cy="622747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2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"/>
          <p:cNvSpPr txBox="1">
            <a:spLocks noChangeArrowheads="1"/>
          </p:cNvSpPr>
          <p:nvPr/>
        </p:nvSpPr>
        <p:spPr bwMode="auto">
          <a:xfrm rot="16200000">
            <a:off x="-3033018" y="3140528"/>
            <a:ext cx="6785114" cy="504055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49000">
                <a:srgbClr val="00990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7000">
                <a:srgbClr val="1F8583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tIns="72000" rIns="18000" anchor="ctr"/>
          <a:lstStyle/>
          <a:p>
            <a:pPr defTabSz="7620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    </a:t>
            </a:r>
            <a:r>
              <a:rPr lang="en-GB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 Unicode" pitchFamily="34" charset="0"/>
              </a:rPr>
              <a:t>2019 CIGRE SC-A2, B2 &amp; D1 INDIA COLLOQUIUM</a:t>
            </a:r>
            <a:endParaRPr lang="en-GB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971600" y="1196752"/>
            <a:ext cx="4896544" cy="4828927"/>
          </a:xfrm>
          <a:prstGeom prst="rect">
            <a:avLst/>
          </a:prstGeom>
          <a:noFill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Yoke clamping structures are made of mild steel mostly and used for clamping of yokes and supporting the windings.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Stray losses occur mostly after tank walls in yoke clamping structure.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Los</a:t>
            </a:r>
            <a:r>
              <a:rPr lang="tr-TR" dirty="0"/>
              <a:t>s</a:t>
            </a:r>
            <a:r>
              <a:rPr lang="en-US" dirty="0" smtClean="0"/>
              <a:t> simulation and calculation can be used  2D or better 3D FEM.</a:t>
            </a:r>
            <a:r>
              <a:rPr lang="tr-TR" dirty="0" smtClean="0"/>
              <a:t>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Up to mid side of power transformers yoke clamping plates can be use laminated board or densified electrical grade laminated wood. Reducing of stray losses and heating effects.</a:t>
            </a:r>
          </a:p>
          <a:p>
            <a:pPr marL="19050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1" indent="-190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2378810" y="359949"/>
            <a:ext cx="6279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01C2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 YOKE CLAMPING STRUCTURES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01C2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8" y="261181"/>
            <a:ext cx="1206814" cy="62274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7" y="1556791"/>
            <a:ext cx="2574635" cy="360993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F0B-59A3-46F8-B057-46B3D5CC0C5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1132</Words>
  <Application>Microsoft Office PowerPoint</Application>
  <PresentationFormat>Ekran Gösterisi (4:3)</PresentationFormat>
  <Paragraphs>178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Thème Office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Cigré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Sylvie Bourneuf</dc:creator>
  <cp:lastModifiedBy>Selim Yurekten</cp:lastModifiedBy>
  <cp:revision>159</cp:revision>
  <dcterms:created xsi:type="dcterms:W3CDTF">2014-05-21T16:41:17Z</dcterms:created>
  <dcterms:modified xsi:type="dcterms:W3CDTF">2019-10-08T09:15:39Z</dcterms:modified>
</cp:coreProperties>
</file>